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B16104-C79E-46B8-9181-7E5225ED0BE5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B23513-9551-4E35-B1BD-A4BDF8DAC37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3"/>
          <p:cNvSpPr txBox="1">
            <a:spLocks noChangeArrowheads="1"/>
          </p:cNvSpPr>
          <p:nvPr/>
        </p:nvSpPr>
        <p:spPr bwMode="auto">
          <a:xfrm>
            <a:off x="1568450" y="685800"/>
            <a:ext cx="3460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 Visual Display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533400" y="1447800"/>
            <a:ext cx="3429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graph</a:t>
            </a:r>
            <a:r>
              <a:rPr lang="en-US" altLang="en-US"/>
              <a:t> </a:t>
            </a:r>
            <a:r>
              <a:rPr lang="en-US" altLang="en-US" b="0"/>
              <a:t>is a visual display of information or data.</a:t>
            </a:r>
            <a:r>
              <a:rPr lang="en-US" altLang="en-US"/>
              <a:t> 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533400" y="3451225"/>
            <a:ext cx="3505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is a graph that shows a girl walking her dog.</a:t>
            </a:r>
          </a:p>
        </p:txBody>
      </p:sp>
      <p:pic>
        <p:nvPicPr>
          <p:cNvPr id="70666" name="Picture 10" descr="MiddleSchoolAudio">
            <a:hlinkClick r:id="" action="ppaction://noaction">
              <a:snd r:embed="rId2" name="PS67318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48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90" name="Text Box 13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93191" name="Text Box 18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70678" name="Picture 22" descr="Im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570" y="1370012"/>
            <a:ext cx="4877030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6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builder then plotted the data on a graph.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533400" y="253365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He could see from the table that the data did not vary much for the three classrooms.</a:t>
            </a:r>
          </a:p>
        </p:txBody>
      </p:sp>
      <p:sp>
        <p:nvSpPr>
          <p:cNvPr id="102405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533400" y="40036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 he chose small intervals for the</a:t>
            </a:r>
            <a:r>
              <a:rPr lang="en-US" altLang="en-US" b="0" i="1"/>
              <a:t> y</a:t>
            </a:r>
            <a:r>
              <a:rPr lang="en-US" altLang="en-US" b="0"/>
              <a:t>-axis and left part of the scale out (the part between 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and 15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).</a:t>
            </a:r>
          </a:p>
        </p:txBody>
      </p:sp>
      <p:sp>
        <p:nvSpPr>
          <p:cNvPr id="102407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6662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/>
      <p:bldP spid="171012" grpId="0"/>
      <p:bldP spid="1710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allowed him to spread out the area on the graph where the data points lie.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533400" y="28194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can see easily the contrast in the colors of the three lines and their relationship to the black horizontal line.</a:t>
            </a:r>
          </a:p>
        </p:txBody>
      </p:sp>
      <p:sp>
        <p:nvSpPr>
          <p:cNvPr id="103429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533400" y="46482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black line represents the thermostat setting and is the control.</a:t>
            </a:r>
          </a:p>
        </p:txBody>
      </p:sp>
      <p:sp>
        <p:nvSpPr>
          <p:cNvPr id="103431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3161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/>
      <p:bldP spid="172036" grpId="0"/>
      <p:bldP spid="1720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53403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Constructing 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most important factor in making a line graph is always using the </a:t>
            </a:r>
            <a:r>
              <a:rPr lang="en-US" altLang="en-US" b="0" i="1"/>
              <a:t>x</a:t>
            </a:r>
            <a:r>
              <a:rPr lang="en-US" altLang="en-US" b="0"/>
              <a:t>-axis for the independent variable.</a:t>
            </a:r>
          </a:p>
        </p:txBody>
      </p:sp>
      <p:sp>
        <p:nvSpPr>
          <p:cNvPr id="104452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533400" y="3200400"/>
            <a:ext cx="25146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</a:t>
            </a:r>
            <a:r>
              <a:rPr lang="en-US" altLang="en-US" b="0" i="1"/>
              <a:t>y</a:t>
            </a:r>
            <a:r>
              <a:rPr lang="en-US" altLang="en-US" b="0"/>
              <a:t>-axis always is used for the dependent variable.</a:t>
            </a:r>
          </a:p>
        </p:txBody>
      </p:sp>
      <p:pic>
        <p:nvPicPr>
          <p:cNvPr id="173065" name="Picture 9" descr="Im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01950"/>
            <a:ext cx="6019800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5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214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3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/>
      <p:bldP spid="1730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53403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Constructing 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Another factor in constructing a graph involves units of measurement.</a:t>
            </a:r>
          </a:p>
        </p:txBody>
      </p:sp>
      <p:sp>
        <p:nvSpPr>
          <p:cNvPr id="105476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74087" name="Text Box 7"/>
          <p:cNvSpPr txBox="1">
            <a:spLocks noChangeArrowheads="1"/>
          </p:cNvSpPr>
          <p:nvPr/>
        </p:nvSpPr>
        <p:spPr bwMode="auto">
          <a:xfrm>
            <a:off x="533400" y="25908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might use a Celsius thermometer for one part of your experiment and a Fahrenheit thermometer for another.</a:t>
            </a:r>
          </a:p>
        </p:txBody>
      </p:sp>
      <p:sp>
        <p:nvSpPr>
          <p:cNvPr id="174088" name="Text Box 8"/>
          <p:cNvSpPr txBox="1">
            <a:spLocks noChangeArrowheads="1"/>
          </p:cNvSpPr>
          <p:nvPr/>
        </p:nvSpPr>
        <p:spPr bwMode="auto">
          <a:xfrm>
            <a:off x="533400" y="41560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must first convert your temperature readings to the same unit of measurement before you make your graph.</a:t>
            </a:r>
          </a:p>
        </p:txBody>
      </p:sp>
      <p:sp>
        <p:nvSpPr>
          <p:cNvPr id="105479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520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/>
      <p:bldP spid="174087" grpId="0"/>
      <p:bldP spid="1740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53403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Constructing 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Scientists use a variety of tools, such as computers and graphing calculators to help them draw graphs.</a:t>
            </a:r>
            <a:r>
              <a:rPr lang="en-US" altLang="en-US"/>
              <a:t> </a:t>
            </a:r>
          </a:p>
        </p:txBody>
      </p:sp>
      <p:sp>
        <p:nvSpPr>
          <p:cNvPr id="106500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75113" name="Picture 9" descr="graphing calculator slid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325" y="3001963"/>
            <a:ext cx="6919875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5430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5082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Bar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45720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bar graph is useful for comparing information collected by counting.  For example, suppose you counted the number of students in every classroom in your school on a particular day and organized your data in a table.</a:t>
            </a:r>
          </a:p>
        </p:txBody>
      </p:sp>
      <p:sp>
        <p:nvSpPr>
          <p:cNvPr id="107524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76136" name="Picture 8" descr="im72-classroom size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043" y="685800"/>
            <a:ext cx="372735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6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0087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5082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Bar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533400" y="1679575"/>
            <a:ext cx="3124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could show these data in a bar graph like the one shown.</a:t>
            </a:r>
          </a:p>
        </p:txBody>
      </p:sp>
      <p:sp>
        <p:nvSpPr>
          <p:cNvPr id="108548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77161" name="Picture 9" descr="Im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1524000"/>
            <a:ext cx="5156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0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535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5082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Bar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09571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533400" y="1295400"/>
            <a:ext cx="30480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As on a line graph, the independent variable is plotted on the </a:t>
            </a:r>
            <a:r>
              <a:rPr lang="en-US" altLang="en-US" b="0" i="1"/>
              <a:t>x-</a:t>
            </a:r>
            <a:r>
              <a:rPr lang="en-US" altLang="en-US" b="0"/>
              <a:t>axis and the dependent variable is plotted on the </a:t>
            </a:r>
            <a:r>
              <a:rPr lang="en-US" altLang="en-US" b="0" i="1"/>
              <a:t>y</a:t>
            </a:r>
            <a:r>
              <a:rPr lang="en-US" altLang="en-US" i="1"/>
              <a:t>-</a:t>
            </a:r>
            <a:r>
              <a:rPr lang="en-US" altLang="en-US" b="0"/>
              <a:t>axis.</a:t>
            </a:r>
            <a:r>
              <a:rPr lang="en-US" altLang="en-US"/>
              <a:t> </a:t>
            </a:r>
          </a:p>
        </p:txBody>
      </p:sp>
      <p:pic>
        <p:nvPicPr>
          <p:cNvPr id="109573" name="Picture 9" descr="Im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511" y="1523999"/>
            <a:ext cx="5652289" cy="502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4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0666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5082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Bar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10595" name="Text Box 5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98663" name="Text Box 7"/>
          <p:cNvSpPr txBox="1">
            <a:spLocks noChangeArrowheads="1"/>
          </p:cNvSpPr>
          <p:nvPr/>
        </p:nvSpPr>
        <p:spPr bwMode="auto">
          <a:xfrm>
            <a:off x="533400" y="1600200"/>
            <a:ext cx="32004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might need to place a break in the scale of the graph to better illustrate your results.</a:t>
            </a:r>
          </a:p>
        </p:txBody>
      </p:sp>
      <p:pic>
        <p:nvPicPr>
          <p:cNvPr id="110597" name="Picture 9" descr="Im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1524000"/>
            <a:ext cx="5156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8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0859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circle graph, or pie graph, is used to show how some fixed quantity is broken down into parts.</a:t>
            </a:r>
          </a:p>
        </p:txBody>
      </p:sp>
      <p:sp>
        <p:nvSpPr>
          <p:cNvPr id="111620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533400" y="3279775"/>
            <a:ext cx="7696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circular pie represents the total.</a:t>
            </a: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533400" y="4289425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slices represent the parts and usually are represented as percentages of the total.</a:t>
            </a:r>
          </a:p>
        </p:txBody>
      </p:sp>
      <p:sp>
        <p:nvSpPr>
          <p:cNvPr id="111623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185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/>
      <p:bldP spid="178183" grpId="0"/>
      <p:bldP spid="1781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3460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 Visual Display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94211" name="Text Box 8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533400" y="1524000"/>
            <a:ext cx="358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horizontal axis, or the </a:t>
            </a:r>
            <a:r>
              <a:rPr lang="en-US" altLang="en-US" b="0" i="1"/>
              <a:t>x</a:t>
            </a:r>
            <a:r>
              <a:rPr lang="en-US" altLang="en-US" b="0"/>
              <a:t>-axis, measures time.</a:t>
            </a:r>
          </a:p>
        </p:txBody>
      </p:sp>
      <p:sp>
        <p:nvSpPr>
          <p:cNvPr id="194570" name="Text Box 10"/>
          <p:cNvSpPr txBox="1">
            <a:spLocks noChangeArrowheads="1"/>
          </p:cNvSpPr>
          <p:nvPr/>
        </p:nvSpPr>
        <p:spPr bwMode="auto">
          <a:xfrm>
            <a:off x="533400" y="3124200"/>
            <a:ext cx="38100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Time is the independent variable because as it changes, it affects the measure of another variable.</a:t>
            </a:r>
          </a:p>
        </p:txBody>
      </p:sp>
      <p:pic>
        <p:nvPicPr>
          <p:cNvPr id="94214" name="Picture 12" descr="Im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1370012"/>
            <a:ext cx="4549635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5" name="Text Box 13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242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9" grpId="0"/>
      <p:bldP spid="1945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533400" y="1466850"/>
            <a:ext cx="37338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figure illustrates how a circle graph could be used to show the percentage of buildings in a neighborhood using each of a variety of heating fuels.</a:t>
            </a:r>
          </a:p>
        </p:txBody>
      </p:sp>
      <p:sp>
        <p:nvSpPr>
          <p:cNvPr id="112644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79211" name="Picture 11" descr="circle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371600"/>
            <a:ext cx="4724400" cy="525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6" name="Text Box 12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1959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9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13667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533400" y="1524000"/>
            <a:ext cx="38100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To create a circle graph, you start with the total of what you are analyzing.</a:t>
            </a:r>
          </a:p>
        </p:txBody>
      </p:sp>
      <p:pic>
        <p:nvPicPr>
          <p:cNvPr id="113669" name="Picture 8" descr="circle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216" y="1371599"/>
            <a:ext cx="5036384" cy="534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70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11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14691" name="Text Box 6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533400" y="1524000"/>
            <a:ext cx="33528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graph starts with 72 buildings in the neighborhood.</a:t>
            </a:r>
          </a:p>
        </p:txBody>
      </p:sp>
      <p:pic>
        <p:nvPicPr>
          <p:cNvPr id="114693" name="Picture 12" descr="circle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334" y="1371600"/>
            <a:ext cx="5171466" cy="541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4" name="Text Box 13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1191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15715" name="Text Box 5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533400" y="1524000"/>
            <a:ext cx="35052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each type of heating fuel, you divide the number of buildings using each type of fuel by the total (72).</a:t>
            </a:r>
            <a:r>
              <a:rPr lang="en-US" altLang="en-US"/>
              <a:t> </a:t>
            </a:r>
          </a:p>
        </p:txBody>
      </p:sp>
      <p:pic>
        <p:nvPicPr>
          <p:cNvPr id="115717" name="Picture 8" descr="circle 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12" y="1371599"/>
            <a:ext cx="4830788" cy="537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8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452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0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9654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Circle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16739" name="Text Box 5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then multiply that decimal by 360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to determine the angle that the decimal makes in the circle.</a:t>
            </a:r>
            <a:r>
              <a:rPr lang="en-US" altLang="en-US"/>
              <a:t> </a:t>
            </a:r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533400" y="3070225"/>
            <a:ext cx="7620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Eighteen buildings use steam. Therefore, 18 </a:t>
            </a:r>
            <a:r>
              <a:rPr lang="en-US" altLang="en-US" b="0">
                <a:sym typeface="Symbol" pitchFamily="18" charset="2"/>
              </a:rPr>
              <a:t></a:t>
            </a:r>
            <a:r>
              <a:rPr lang="en-US" altLang="en-US" b="0"/>
              <a:t> 72 x 360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= 90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on the circle graph.</a:t>
            </a:r>
          </a:p>
        </p:txBody>
      </p:sp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533400" y="4289425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then would measure 90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on the circle with your protractor to show 25 percent.</a:t>
            </a:r>
          </a:p>
        </p:txBody>
      </p:sp>
      <p:sp>
        <p:nvSpPr>
          <p:cNvPr id="116743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6078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4" grpId="0"/>
      <p:bldP spid="181255" grpId="0"/>
      <p:bldP spid="1812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533400" y="2971800"/>
            <a:ext cx="3276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A. list</a:t>
            </a:r>
          </a:p>
          <a:p>
            <a:pPr eaLnBrk="1" hangingPunct="1"/>
            <a:r>
              <a:rPr lang="en-US" altLang="en-US" b="0"/>
              <a:t>B. analysis</a:t>
            </a:r>
          </a:p>
          <a:p>
            <a:pPr eaLnBrk="1" hangingPunct="1"/>
            <a:r>
              <a:rPr lang="en-US" altLang="en-US" b="0"/>
              <a:t>C. visual display</a:t>
            </a:r>
          </a:p>
          <a:p>
            <a:pPr eaLnBrk="1" hangingPunct="1"/>
            <a:r>
              <a:rPr lang="en-US" altLang="en-US" b="0"/>
              <a:t>D. conclusion </a:t>
            </a:r>
          </a:p>
        </p:txBody>
      </p:sp>
      <p:sp>
        <p:nvSpPr>
          <p:cNvPr id="117764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0954" name="Text Box 10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1</a:t>
            </a:r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533400" y="1524000"/>
            <a:ext cx="7010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 graph is a(n) _______ of information or data.</a:t>
            </a:r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233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0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0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10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1" grpId="0"/>
      <p:bldP spid="210954" grpId="0"/>
      <p:bldP spid="21095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118787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pic>
        <p:nvPicPr>
          <p:cNvPr id="211979" name="Picture 11" descr="fig17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54138"/>
            <a:ext cx="4953000" cy="512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457200" y="1447800"/>
            <a:ext cx="35052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C. Graphs make complex patterns easier to understand by displaying data in a visual manner.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583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8" grpId="0"/>
      <p:bldP spid="21198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533400" y="1570038"/>
            <a:ext cx="81534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Which of the following types of graphs would</a:t>
            </a:r>
          </a:p>
          <a:p>
            <a:pPr eaLnBrk="1" hangingPunct="1"/>
            <a:r>
              <a:rPr lang="en-US" altLang="en-US" b="0"/>
              <a:t>be the best choice for representing a child’s</a:t>
            </a:r>
          </a:p>
          <a:p>
            <a:pPr eaLnBrk="1" hangingPunct="1"/>
            <a:r>
              <a:rPr lang="en-US" altLang="en-US" b="0"/>
              <a:t>growth over time?</a:t>
            </a:r>
          </a:p>
        </p:txBody>
      </p:sp>
      <p:sp>
        <p:nvSpPr>
          <p:cNvPr id="212999" name="Text Box 7"/>
          <p:cNvSpPr txBox="1">
            <a:spLocks noChangeArrowheads="1"/>
          </p:cNvSpPr>
          <p:nvPr/>
        </p:nvSpPr>
        <p:spPr bwMode="auto">
          <a:xfrm>
            <a:off x="533400" y="3292475"/>
            <a:ext cx="2438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A. line</a:t>
            </a:r>
          </a:p>
          <a:p>
            <a:pPr eaLnBrk="1" hangingPunct="1"/>
            <a:r>
              <a:rPr lang="en-US" altLang="en-US" b="0"/>
              <a:t>B. bar</a:t>
            </a:r>
          </a:p>
          <a:p>
            <a:pPr eaLnBrk="1" hangingPunct="1"/>
            <a:r>
              <a:rPr lang="en-US" altLang="en-US" b="0"/>
              <a:t>C. circle</a:t>
            </a:r>
          </a:p>
          <a:p>
            <a:pPr eaLnBrk="1" hangingPunct="1"/>
            <a:r>
              <a:rPr lang="en-US" altLang="en-US" b="0"/>
              <a:t>D. contour</a:t>
            </a:r>
          </a:p>
        </p:txBody>
      </p:sp>
      <p:sp>
        <p:nvSpPr>
          <p:cNvPr id="119813" name="Text Box 8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2</a:t>
            </a:r>
          </a:p>
        </p:txBody>
      </p:sp>
    </p:spTree>
    <p:extLst>
      <p:ext uri="{BB962C8B-B14F-4D97-AF65-F5344CB8AC3E}">
        <p14:creationId xmlns:p14="http://schemas.microsoft.com/office/powerpoint/2010/main" val="37456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3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2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8" grpId="0"/>
      <p:bldP spid="212999" grpId="0"/>
      <p:bldP spid="2130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4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120835" name="Text Box 7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pic>
        <p:nvPicPr>
          <p:cNvPr id="214025" name="Picture 9" descr="fig18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295400"/>
            <a:ext cx="5105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457200" y="1524000"/>
            <a:ext cx="33528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A. Line graphs often show how a relationship between variables changes over time.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0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4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4" grpId="0"/>
      <p:bldP spid="2140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533400" y="1539875"/>
            <a:ext cx="8153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You need to draw a circle graph to represent the</a:t>
            </a:r>
          </a:p>
          <a:p>
            <a:pPr eaLnBrk="1" hangingPunct="1"/>
            <a:r>
              <a:rPr lang="en-US" altLang="en-US" b="0"/>
              <a:t>following data. Determine the angle on the</a:t>
            </a:r>
          </a:p>
          <a:p>
            <a:pPr eaLnBrk="1" hangingPunct="1"/>
            <a:r>
              <a:rPr lang="en-US" altLang="en-US" b="0"/>
              <a:t>circle that accurately represents the number of</a:t>
            </a:r>
          </a:p>
          <a:p>
            <a:pPr eaLnBrk="1" hangingPunct="1"/>
            <a:r>
              <a:rPr lang="en-US" altLang="en-US" b="0"/>
              <a:t>Spanish-speaking households.</a:t>
            </a:r>
          </a:p>
        </p:txBody>
      </p:sp>
      <p:graphicFrame>
        <p:nvGraphicFramePr>
          <p:cNvPr id="215251" name="Group 2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10288"/>
              </p:ext>
            </p:extLst>
          </p:nvPr>
        </p:nvGraphicFramePr>
        <p:xfrm>
          <a:off x="228600" y="3810000"/>
          <a:ext cx="8534400" cy="3109080"/>
        </p:xfrm>
        <a:graphic>
          <a:graphicData uri="http://schemas.openxmlformats.org/drawingml/2006/table">
            <a:tbl>
              <a:tblPr/>
              <a:tblGrid>
                <a:gridCol w="3670961"/>
                <a:gridCol w="4863439"/>
              </a:tblGrid>
              <a:tr h="10448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Language Spoken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Households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5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English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5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Spanish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</a:t>
                      </a:r>
                      <a:endParaRPr kumimoji="0" lang="en-US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5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French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877" name="Text Box 212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5253" name="Text Box 213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3</a:t>
            </a:r>
          </a:p>
        </p:txBody>
      </p:sp>
    </p:spTree>
    <p:extLst>
      <p:ext uri="{BB962C8B-B14F-4D97-AF65-F5344CB8AC3E}">
        <p14:creationId xmlns:p14="http://schemas.microsoft.com/office/powerpoint/2010/main" val="242152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1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6" grpId="0"/>
      <p:bldP spid="2152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3460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 Visual Display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533400" y="1546225"/>
            <a:ext cx="3962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distance from home that the girl and the dog walk is the other variable.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533400" y="3657600"/>
            <a:ext cx="3962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It is the dependent variable and is measured on the vertical axis, or </a:t>
            </a:r>
            <a:r>
              <a:rPr lang="en-US" altLang="en-US" b="0" i="1"/>
              <a:t>y</a:t>
            </a:r>
            <a:r>
              <a:rPr lang="en-US" altLang="en-US" b="0"/>
              <a:t>-axis.</a:t>
            </a:r>
          </a:p>
        </p:txBody>
      </p:sp>
      <p:sp>
        <p:nvSpPr>
          <p:cNvPr id="95237" name="Text Box 8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95238" name="Picture 11" descr="Im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506" y="1370012"/>
            <a:ext cx="4722094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9" name="Text Box 12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6328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5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/>
      <p:bldP spid="16589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4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16069" name="Text Box 5"/>
          <p:cNvSpPr txBox="1">
            <a:spLocks noChangeArrowheads="1"/>
          </p:cNvSpPr>
          <p:nvPr/>
        </p:nvSpPr>
        <p:spPr bwMode="auto">
          <a:xfrm>
            <a:off x="533400" y="1570038"/>
            <a:ext cx="81534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There are 327 households, 179 of which are</a:t>
            </a:r>
          </a:p>
          <a:p>
            <a:pPr eaLnBrk="1" hangingPunct="1"/>
            <a:r>
              <a:rPr lang="en-US" altLang="en-US" b="0"/>
              <a:t>Spanish-speaking. 179 is 55% of the total, so the</a:t>
            </a:r>
          </a:p>
          <a:p>
            <a:pPr eaLnBrk="1" hangingPunct="1"/>
            <a:r>
              <a:rPr lang="en-US" altLang="en-US" b="0"/>
              <a:t>angle will be 55% of 360º, or 198º.</a:t>
            </a:r>
          </a:p>
        </p:txBody>
      </p:sp>
      <p:sp>
        <p:nvSpPr>
          <p:cNvPr id="122884" name="Text Box 24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  <p:sp>
        <p:nvSpPr>
          <p:cNvPr id="216089" name="Text Box 25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graphicFrame>
        <p:nvGraphicFramePr>
          <p:cNvPr id="216090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768303"/>
              </p:ext>
            </p:extLst>
          </p:nvPr>
        </p:nvGraphicFramePr>
        <p:xfrm>
          <a:off x="228600" y="3276601"/>
          <a:ext cx="8686800" cy="3420942"/>
        </p:xfrm>
        <a:graphic>
          <a:graphicData uri="http://schemas.openxmlformats.org/drawingml/2006/table">
            <a:tbl>
              <a:tblPr/>
              <a:tblGrid>
                <a:gridCol w="3736514"/>
                <a:gridCol w="4950286"/>
              </a:tblGrid>
              <a:tr h="12425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Language Spoken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Households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English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  <a:endParaRPr kumimoji="0" lang="en-US" alt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Spanish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French</a:t>
                      </a:r>
                      <a:endParaRPr kumimoji="0" lang="en-US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alt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5" marB="45735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24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9" grpId="0"/>
      <p:bldP spid="2160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3460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 Visual Display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96259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533400" y="1676400"/>
            <a:ext cx="342900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Different kinds of graphs—line, bar, and circle—are appropriate for displaying different types of information.</a:t>
            </a:r>
          </a:p>
        </p:txBody>
      </p:sp>
      <p:pic>
        <p:nvPicPr>
          <p:cNvPr id="96261" name="Picture 9" descr="Im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612" y="1370012"/>
            <a:ext cx="4869988" cy="510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2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3525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3460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 Visual Display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Graphs make it easier to understand complex patterns by displaying data in a visual manner.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533400" y="28702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Scientists often graph their data to detect patterns that would not have been evident in a table.</a:t>
            </a:r>
          </a:p>
        </p:txBody>
      </p:sp>
      <p:sp>
        <p:nvSpPr>
          <p:cNvPr id="97285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33400" y="44608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conclusions drawn from graphs must be based on accurate information and reasonable scales.</a:t>
            </a:r>
          </a:p>
        </p:txBody>
      </p:sp>
      <p:sp>
        <p:nvSpPr>
          <p:cNvPr id="97287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199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/>
      <p:bldP spid="166916" grpId="0"/>
      <p:bldP spid="1669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line graph can show any relationship where the dependent variable changes due to a change in the independent variable.</a:t>
            </a:r>
            <a:r>
              <a:rPr lang="en-US" altLang="en-US"/>
              <a:t> </a:t>
            </a:r>
          </a:p>
        </p:txBody>
      </p:sp>
      <p:sp>
        <p:nvSpPr>
          <p:cNvPr id="98308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67945" name="Picture 9" descr="Im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768600"/>
            <a:ext cx="872650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10" name="Text Box 10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319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533400" y="14478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Line graphs often show how a relationship between variables changes over time.</a:t>
            </a:r>
            <a:r>
              <a:rPr lang="en-US" altLang="en-US"/>
              <a:t> </a:t>
            </a:r>
          </a:p>
        </p:txBody>
      </p:sp>
      <p:sp>
        <p:nvSpPr>
          <p:cNvPr id="99332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99333" name="Picture 8" descr="Im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" y="2768600"/>
            <a:ext cx="909725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4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5202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can show more than one event on the same graph as long as the relationship between the variables is identical. </a:t>
            </a: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533400" y="308927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Suppose a builder had three choices of thermostats for a new school.</a:t>
            </a:r>
            <a:r>
              <a:rPr lang="en-US" altLang="en-US"/>
              <a:t> </a:t>
            </a:r>
          </a:p>
        </p:txBody>
      </p:sp>
      <p:sp>
        <p:nvSpPr>
          <p:cNvPr id="100357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He wanted to test them to know which was the best brand to install throughout the building.</a:t>
            </a:r>
          </a:p>
        </p:txBody>
      </p:sp>
      <p:sp>
        <p:nvSpPr>
          <p:cNvPr id="100359" name="Text Box 9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8145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/>
      <p:bldP spid="168964" grpId="0"/>
      <p:bldP spid="1689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266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Line Graphs</a:t>
            </a:r>
            <a:endParaRPr lang="en-US" altLang="en-US" sz="3600" b="0">
              <a:solidFill>
                <a:srgbClr val="ECCA22"/>
              </a:solidFill>
            </a:endParaRP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3581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He installed a different thermostat in classrooms, A, B, and C.</a:t>
            </a:r>
            <a:r>
              <a:rPr lang="en-US" altLang="en-US"/>
              <a:t> 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533400" y="3908425"/>
            <a:ext cx="3505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He recorded his data in this table.</a:t>
            </a:r>
          </a:p>
        </p:txBody>
      </p:sp>
      <p:sp>
        <p:nvSpPr>
          <p:cNvPr id="101381" name="Text Box 7"/>
          <p:cNvSpPr txBox="1">
            <a:spLocks noChangeArrowheads="1"/>
          </p:cNvSpPr>
          <p:nvPr/>
        </p:nvSpPr>
        <p:spPr bwMode="auto">
          <a:xfrm>
            <a:off x="2552700" y="0"/>
            <a:ext cx="4016375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Communicating with Graphs</a:t>
            </a:r>
          </a:p>
        </p:txBody>
      </p:sp>
      <p:pic>
        <p:nvPicPr>
          <p:cNvPr id="169994" name="Picture 10" descr="im66-room temperature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827" y="762000"/>
            <a:ext cx="4487573" cy="582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3" name="Text Box 11"/>
          <p:cNvSpPr txBox="1">
            <a:spLocks noChangeArrowheads="1"/>
          </p:cNvSpPr>
          <p:nvPr/>
        </p:nvSpPr>
        <p:spPr bwMode="auto">
          <a:xfrm>
            <a:off x="581025" y="395288"/>
            <a:ext cx="409575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951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/>
      <p:bldP spid="16998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1094</Words>
  <Application>Microsoft Office PowerPoint</Application>
  <PresentationFormat>On-screen Show (4:3)</PresentationFormat>
  <Paragraphs>170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Trigg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Charles - HS Chemistry/Physics Teacher</dc:creator>
  <cp:lastModifiedBy>Lee, Charles - HS Chemistry/Physics Teacher</cp:lastModifiedBy>
  <cp:revision>1</cp:revision>
  <dcterms:created xsi:type="dcterms:W3CDTF">2015-07-23T16:43:56Z</dcterms:created>
  <dcterms:modified xsi:type="dcterms:W3CDTF">2015-07-23T16:52:09Z</dcterms:modified>
</cp:coreProperties>
</file>