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7B564B-7127-4D3D-A5F1-8A517303C19F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646139-55A7-4F1B-9F68-38B94203A8B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1568450" y="685800"/>
            <a:ext cx="4311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Units and Standards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3400" y="148907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standard</a:t>
            </a:r>
            <a:r>
              <a:rPr lang="en-US" altLang="en-US"/>
              <a:t> </a:t>
            </a:r>
            <a:r>
              <a:rPr lang="en-US" altLang="en-US" b="0"/>
              <a:t>is an exact quantity that people agree to use to compare measurements.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533400" y="2819400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Suppose you and a friend want to make some measurements to find out whether a desk will fit through a doorway.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533400" y="45942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have no ruler, so you decide to use your hands as measuring tools.</a:t>
            </a:r>
            <a:r>
              <a:rPr lang="en-US" altLang="en-US"/>
              <a:t> </a:t>
            </a:r>
          </a:p>
        </p:txBody>
      </p:sp>
      <p:pic>
        <p:nvPicPr>
          <p:cNvPr id="45066" name="Picture 10" descr="MiddleSchoolAudio">
            <a:hlinkClick r:id="" action="ppaction://noaction">
              <a:snd r:embed="rId2" name="PS67314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0574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Text Box 12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sp>
        <p:nvSpPr>
          <p:cNvPr id="53256" name="Text Box 17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</p:spTree>
    <p:extLst>
      <p:ext uri="{BB962C8B-B14F-4D97-AF65-F5344CB8AC3E}">
        <p14:creationId xmlns:p14="http://schemas.microsoft.com/office/powerpoint/2010/main" val="220830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3" grpId="0"/>
      <p:bldP spid="45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2419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SI Prefixes </a:t>
            </a:r>
          </a:p>
        </p:txBody>
      </p:sp>
      <p:sp>
        <p:nvSpPr>
          <p:cNvPr id="62467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90471" name="Text Box 7"/>
          <p:cNvSpPr txBox="1">
            <a:spLocks noChangeArrowheads="1"/>
          </p:cNvSpPr>
          <p:nvPr/>
        </p:nvSpPr>
        <p:spPr bwMode="auto">
          <a:xfrm>
            <a:off x="533400" y="4267200"/>
            <a:ext cx="41148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most frequently used prefixes are shown.</a:t>
            </a:r>
          </a:p>
        </p:txBody>
      </p:sp>
      <p:sp>
        <p:nvSpPr>
          <p:cNvPr id="190472" name="Text Box 8"/>
          <p:cNvSpPr txBox="1">
            <a:spLocks noChangeArrowheads="1"/>
          </p:cNvSpPr>
          <p:nvPr/>
        </p:nvSpPr>
        <p:spPr bwMode="auto">
          <a:xfrm>
            <a:off x="533400" y="1371600"/>
            <a:ext cx="37338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Prefixes are used with the names of the units to indicate what multiple of ten should be used with the units.</a:t>
            </a:r>
            <a:r>
              <a:rPr lang="en-US" altLang="en-US"/>
              <a:t> </a:t>
            </a:r>
          </a:p>
        </p:txBody>
      </p:sp>
      <p:sp>
        <p:nvSpPr>
          <p:cNvPr id="62470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pic>
        <p:nvPicPr>
          <p:cNvPr id="62471" name="Picture 12" descr="im41-common SI prefixes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1379538"/>
            <a:ext cx="4454525" cy="496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24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9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1" grpId="0"/>
      <p:bldP spid="1904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975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Converting Between SI Units </a:t>
            </a: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conversion factor is a ratio that is equal to one and is used to change one unit to another.</a:t>
            </a:r>
            <a:r>
              <a:rPr lang="en-US" altLang="en-US"/>
              <a:t> </a:t>
            </a:r>
          </a:p>
        </p:txBody>
      </p:sp>
      <p:sp>
        <p:nvSpPr>
          <p:cNvPr id="63492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533400" y="30702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example, there are 1,000 mL in 1 L, so 1,000 mL = 1 L.</a:t>
            </a:r>
          </a:p>
        </p:txBody>
      </p:sp>
      <p:pic>
        <p:nvPicPr>
          <p:cNvPr id="146441" name="Picture 9" descr="eq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79938"/>
            <a:ext cx="2743200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5" name="Text Box 10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3903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/>
      <p:bldP spid="1464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975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Converting Between SI Units </a:t>
            </a:r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To convert units, you multiply by the appropriate conversion factor.</a:t>
            </a:r>
            <a:r>
              <a:rPr lang="en-US" altLang="en-US"/>
              <a:t> </a:t>
            </a:r>
          </a:p>
        </p:txBody>
      </p:sp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533400" y="2994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example, to convert 1.255 L to mL, multiply 1.255 L by a conversion factor.</a:t>
            </a:r>
          </a:p>
        </p:txBody>
      </p:sp>
      <p:sp>
        <p:nvSpPr>
          <p:cNvPr id="64518" name="Text Box 10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1876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/>
      <p:bldP spid="1474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975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Converting Between SI Units </a:t>
            </a:r>
          </a:p>
        </p:txBody>
      </p:sp>
      <p:sp>
        <p:nvSpPr>
          <p:cNvPr id="65539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91497" name="Text Box 9"/>
          <p:cNvSpPr txBox="1">
            <a:spLocks noChangeArrowheads="1"/>
          </p:cNvSpPr>
          <p:nvPr/>
        </p:nvSpPr>
        <p:spPr bwMode="auto">
          <a:xfrm>
            <a:off x="533400" y="16764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Use the conversion factor with new units (mL) in the numerator and the old units (L) in the denominator.</a:t>
            </a:r>
          </a:p>
        </p:txBody>
      </p:sp>
      <p:pic>
        <p:nvPicPr>
          <p:cNvPr id="191498" name="Picture 10" descr="eq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3860800"/>
            <a:ext cx="69850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0638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197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Distance </a:t>
            </a:r>
          </a:p>
        </p:txBody>
      </p:sp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In scientific measurement length is the distance between two points.</a:t>
            </a:r>
            <a:r>
              <a:rPr lang="en-US" altLang="en-US"/>
              <a:t> </a:t>
            </a:r>
          </a:p>
        </p:txBody>
      </p:sp>
      <p:sp>
        <p:nvSpPr>
          <p:cNvPr id="66564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533400" y="259080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SI base unit of length is the meter, m.</a:t>
            </a:r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533400" y="33528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Metric rulers and metersticks are used to measure length.</a:t>
            </a:r>
            <a:r>
              <a:rPr lang="en-US" altLang="en-US"/>
              <a:t> </a:t>
            </a:r>
          </a:p>
        </p:txBody>
      </p:sp>
      <p:pic>
        <p:nvPicPr>
          <p:cNvPr id="148491" name="Picture 11" descr="meter sticks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419600"/>
            <a:ext cx="81280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8" name="Text Box 12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5697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4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/>
      <p:bldP spid="148488" grpId="0"/>
      <p:bldP spid="1484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454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Choosing a Unit of Length </a:t>
            </a:r>
          </a:p>
        </p:txBody>
      </p:sp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34290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size of the unit you measure with will depend on the size of the object being measured.</a:t>
            </a:r>
          </a:p>
        </p:txBody>
      </p:sp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533400" y="4343400"/>
            <a:ext cx="82296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probably would use the centimeter to measure the length of your pencil and the meter to measure the length of your classroom.</a:t>
            </a:r>
          </a:p>
        </p:txBody>
      </p:sp>
      <p:pic>
        <p:nvPicPr>
          <p:cNvPr id="149513" name="Picture 9" descr="Im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03388"/>
            <a:ext cx="45847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1" name="Text Box 10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7694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/>
      <p:bldP spid="1495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454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Choosing a Unit of Length </a:t>
            </a: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By choosing an appropriate unit, you avoid large-digit numbers and numbers with many decimal places.</a:t>
            </a:r>
            <a:r>
              <a:rPr lang="en-US" altLang="en-US"/>
              <a:t> </a:t>
            </a:r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533400" y="333692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Twenty-one kilometers is easier to deal with than 21,000 m. And 13 mm is easier to use than 0.013 m.</a:t>
            </a:r>
            <a:r>
              <a:rPr lang="en-US" altLang="en-US"/>
              <a:t> </a:t>
            </a:r>
          </a:p>
        </p:txBody>
      </p:sp>
      <p:sp>
        <p:nvSpPr>
          <p:cNvPr id="68614" name="Text Box 8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8223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/>
      <p:bldP spid="1505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0449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Volume </a:t>
            </a:r>
          </a:p>
        </p:txBody>
      </p:sp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amount of space occupied by an object is called its </a:t>
            </a:r>
            <a:r>
              <a:rPr lang="en-US" altLang="en-US">
                <a:solidFill>
                  <a:srgbClr val="FF3399"/>
                </a:solidFill>
              </a:rPr>
              <a:t>volume</a:t>
            </a:r>
            <a:r>
              <a:rPr lang="en-US" altLang="en-US"/>
              <a:t>. </a:t>
            </a: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533400" y="3048000"/>
            <a:ext cx="80010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If you want to know the volume of a solid rectangle, such as a brick, you measure its length, width, and, height and multiply the three numbers and their units together (</a:t>
            </a:r>
            <a:r>
              <a:rPr lang="en-US" altLang="en-US" b="0" i="1"/>
              <a:t>V</a:t>
            </a:r>
            <a:r>
              <a:rPr lang="en-US" altLang="en-US" b="0"/>
              <a:t> = </a:t>
            </a:r>
            <a:r>
              <a:rPr lang="en-US" altLang="en-US" b="0" i="1"/>
              <a:t>1</a:t>
            </a:r>
            <a:r>
              <a:rPr lang="en-US" altLang="en-US" b="0"/>
              <a:t> x </a:t>
            </a:r>
            <a:r>
              <a:rPr lang="en-US" altLang="en-US" b="0" i="1"/>
              <a:t>w</a:t>
            </a:r>
            <a:r>
              <a:rPr lang="en-US" altLang="en-US" b="0"/>
              <a:t> x </a:t>
            </a:r>
            <a:r>
              <a:rPr lang="en-US" altLang="en-US" b="0" i="1"/>
              <a:t>h</a:t>
            </a:r>
            <a:r>
              <a:rPr lang="en-US" altLang="en-US" b="0"/>
              <a:t>).</a:t>
            </a:r>
          </a:p>
        </p:txBody>
      </p:sp>
      <p:pic>
        <p:nvPicPr>
          <p:cNvPr id="151560" name="Picture 8" descr="MiddleSchoolAudio">
            <a:hlinkClick r:id="" action="ppaction://noaction">
              <a:snd r:embed="rId2" name="PS67315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9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9762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5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/>
      <p:bldP spid="1515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0449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Volume 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533400" y="1698625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a brick, your measurements probably would be in centimeters. </a:t>
            </a:r>
          </a:p>
        </p:txBody>
      </p:sp>
      <p:sp>
        <p:nvSpPr>
          <p:cNvPr id="70660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533400" y="31464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volume would then be expressed in cubic centimeters, cm</a:t>
            </a:r>
            <a:r>
              <a:rPr lang="en-US" altLang="en-US" b="0" baseline="30000"/>
              <a:t>3</a:t>
            </a:r>
            <a:r>
              <a:rPr lang="en-US" altLang="en-US" b="0"/>
              <a:t>.</a:t>
            </a:r>
          </a:p>
        </p:txBody>
      </p:sp>
      <p:sp>
        <p:nvSpPr>
          <p:cNvPr id="70662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9401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/>
      <p:bldP spid="1525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480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Liquid Volume </a:t>
            </a:r>
          </a:p>
        </p:txBody>
      </p:sp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533400" y="16764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In measuring a liquid’s volume, you are indicating the capacity of the container that holds that amount of liquid.</a:t>
            </a:r>
          </a:p>
        </p:txBody>
      </p:sp>
      <p:sp>
        <p:nvSpPr>
          <p:cNvPr id="71684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533400" y="35274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most common units for expressing liquid volumes are liters and milliliters.</a:t>
            </a:r>
          </a:p>
        </p:txBody>
      </p:sp>
      <p:sp>
        <p:nvSpPr>
          <p:cNvPr id="71686" name="Text Box 8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0433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/>
      <p:bldP spid="1536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4311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Units and Standards </a:t>
            </a: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381000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Even though you both used hands to measure, you didn’t check to see whether your hands were the same width as your friend’s.</a:t>
            </a:r>
          </a:p>
        </p:txBody>
      </p:sp>
      <p:sp>
        <p:nvSpPr>
          <p:cNvPr id="54276" name="Text Box 9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pic>
        <p:nvPicPr>
          <p:cNvPr id="140298" name="Picture 10" descr="Im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567" y="1447800"/>
            <a:ext cx="4763233" cy="488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0587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480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Liquid Volume 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848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liter occupies the same volume as a cubic decimeter, dm</a:t>
            </a:r>
            <a:r>
              <a:rPr lang="en-US" altLang="en-US" b="0" baseline="30000"/>
              <a:t>3</a:t>
            </a:r>
            <a:r>
              <a:rPr lang="en-US" altLang="en-US" b="0"/>
              <a:t>.</a:t>
            </a:r>
          </a:p>
        </p:txBody>
      </p:sp>
      <p:sp>
        <p:nvSpPr>
          <p:cNvPr id="72708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533400" y="2819400"/>
            <a:ext cx="25146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cubic decimeter is a cube that is 1 dm, or 10cm, on each side.</a:t>
            </a:r>
          </a:p>
        </p:txBody>
      </p:sp>
      <p:pic>
        <p:nvPicPr>
          <p:cNvPr id="154632" name="Picture 8" descr="cubic centime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2438400"/>
            <a:ext cx="55049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8954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/>
      <p:bldP spid="1546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480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Liquid Volume </a:t>
            </a:r>
          </a:p>
        </p:txBody>
      </p:sp>
      <p:sp>
        <p:nvSpPr>
          <p:cNvPr id="155651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Sometimes, liquid volumes such as doses of medicine are expressed in cubic centimeters.</a:t>
            </a:r>
            <a:r>
              <a:rPr lang="en-US" altLang="en-US"/>
              <a:t> </a:t>
            </a:r>
          </a:p>
        </p:txBody>
      </p:sp>
      <p:sp>
        <p:nvSpPr>
          <p:cNvPr id="73732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533400" y="28194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Suppose you wanted to convert a measurement in liters to cubic centimeters.</a:t>
            </a:r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533400" y="39624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use conversion factors to convert L to mL and then mL to cm</a:t>
            </a:r>
            <a:r>
              <a:rPr lang="en-US" altLang="en-US" b="0" baseline="30000"/>
              <a:t>3</a:t>
            </a:r>
            <a:r>
              <a:rPr lang="en-US" altLang="en-US" b="0"/>
              <a:t>.</a:t>
            </a:r>
          </a:p>
        </p:txBody>
      </p:sp>
      <p:pic>
        <p:nvPicPr>
          <p:cNvPr id="155658" name="Picture 10" descr="eq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953000"/>
            <a:ext cx="67056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6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4436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5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/>
      <p:bldP spid="155655" grpId="0"/>
      <p:bldP spid="1556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3778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Matter</a:t>
            </a:r>
          </a:p>
        </p:txBody>
      </p:sp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4572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Tx/>
              <a:buChar char="•"/>
            </a:pPr>
            <a:r>
              <a:rPr lang="en-US" altLang="en-US">
                <a:solidFill>
                  <a:srgbClr val="FF3399"/>
                </a:solidFill>
              </a:rPr>
              <a:t>Mass</a:t>
            </a:r>
            <a:r>
              <a:rPr lang="en-US" altLang="en-US" b="0"/>
              <a:t> is a measurement of the quantity of matter in an object.</a:t>
            </a:r>
            <a:r>
              <a:rPr lang="en-US" altLang="en-US"/>
              <a:t> </a:t>
            </a:r>
          </a:p>
        </p:txBody>
      </p:sp>
      <p:sp>
        <p:nvSpPr>
          <p:cNvPr id="74756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533400" y="3352800"/>
            <a:ext cx="3810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bowling ball has a mass of about 5,000 g.</a:t>
            </a:r>
            <a:r>
              <a:rPr lang="en-US" altLang="en-US"/>
              <a:t> </a:t>
            </a:r>
          </a:p>
        </p:txBody>
      </p:sp>
      <p:pic>
        <p:nvPicPr>
          <p:cNvPr id="156682" name="Picture 10" descr="MiddleSchoolAudio">
            <a:hlinkClick r:id="" action="ppaction://noaction">
              <a:snd r:embed="rId2" name="PS67316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254635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3" name="Picture 11" descr="bowling b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1600200"/>
            <a:ext cx="3670300" cy="400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0" name="Text Box 12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0115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/>
      <p:bldP spid="1566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3778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Matter</a:t>
            </a:r>
          </a:p>
        </p:txBody>
      </p:sp>
      <p:sp>
        <p:nvSpPr>
          <p:cNvPr id="75779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533400" y="1524000"/>
            <a:ext cx="3429000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makes its mass roughly 100 times greater than the mass of a golf ball and 2,000 times greater than a table-tennis ball’s mass.</a:t>
            </a:r>
          </a:p>
        </p:txBody>
      </p:sp>
      <p:pic>
        <p:nvPicPr>
          <p:cNvPr id="229389" name="Picture 13" descr="balls slide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993" y="2171699"/>
            <a:ext cx="4839607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2" name="Text Box 14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78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29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1657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Density</a:t>
            </a:r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mass and volume of an object can be used to find the density of the material the object is made of. </a:t>
            </a:r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pic>
        <p:nvPicPr>
          <p:cNvPr id="157707" name="Picture 11" descr="desities of some materials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2740025"/>
            <a:ext cx="7577566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6" name="Text Box 12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6681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5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1657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Density</a:t>
            </a:r>
          </a:p>
        </p:txBody>
      </p:sp>
      <p:sp>
        <p:nvSpPr>
          <p:cNvPr id="77827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533400" y="14478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Tx/>
              <a:buChar char="•"/>
            </a:pPr>
            <a:r>
              <a:rPr lang="en-US" altLang="en-US">
                <a:solidFill>
                  <a:srgbClr val="FF3399"/>
                </a:solidFill>
              </a:rPr>
              <a:t>Density</a:t>
            </a:r>
            <a:r>
              <a:rPr lang="en-US" altLang="en-US" b="0"/>
              <a:t> is the mass per unit volume of a material.</a:t>
            </a:r>
          </a:p>
        </p:txBody>
      </p:sp>
      <p:pic>
        <p:nvPicPr>
          <p:cNvPr id="192521" name="Picture 9" descr="MiddleSchoolAudio">
            <a:hlinkClick r:id="" action="ppaction://noaction">
              <a:snd r:embed="rId2" name="PS67317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812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11" descr="desities of some materials tab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2667000"/>
            <a:ext cx="7577566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1" name="Text Box 12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4087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9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1657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Density</a:t>
            </a:r>
          </a:p>
        </p:txBody>
      </p:sp>
      <p:sp>
        <p:nvSpPr>
          <p:cNvPr id="78851" name="Text Box 5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533400" y="1470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find density by dividing an object’s mass by the object’s volume.</a:t>
            </a:r>
          </a:p>
        </p:txBody>
      </p:sp>
      <p:pic>
        <p:nvPicPr>
          <p:cNvPr id="78853" name="Picture 10" descr="desities of some materials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2590800"/>
            <a:ext cx="7577566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4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6701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2889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Derived Units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measurement unit for density, g/cm</a:t>
            </a:r>
            <a:r>
              <a:rPr lang="en-US" altLang="en-US" b="0" baseline="30000"/>
              <a:t>3</a:t>
            </a:r>
            <a:r>
              <a:rPr lang="en-US" altLang="en-US" b="0"/>
              <a:t> is a combination of SI units.</a:t>
            </a:r>
          </a:p>
        </p:txBody>
      </p:sp>
      <p:sp>
        <p:nvSpPr>
          <p:cNvPr id="79876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>
            <a:off x="533400" y="28956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unit obtained by combining different SI units is called a derived unit.</a:t>
            </a:r>
            <a:r>
              <a:rPr lang="en-US" altLang="en-US"/>
              <a:t> </a:t>
            </a: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533400" y="42672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 SI unit multiplied by itself also is a derived unit.</a:t>
            </a:r>
          </a:p>
        </p:txBody>
      </p:sp>
      <p:sp>
        <p:nvSpPr>
          <p:cNvPr id="79879" name="Text Box 10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7697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/>
      <p:bldP spid="158727" grpId="0"/>
      <p:bldP spid="1587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6978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Measuring Time and Temperature</a:t>
            </a:r>
          </a:p>
        </p:txBody>
      </p:sp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533400" y="1412875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It is often necessary to keep track of how long it takes for something to happen, or whether something heats up or cools down.</a:t>
            </a:r>
            <a:r>
              <a:rPr lang="en-US" altLang="en-US"/>
              <a:t> </a:t>
            </a:r>
          </a:p>
        </p:txBody>
      </p:sp>
      <p:sp>
        <p:nvSpPr>
          <p:cNvPr id="80900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These measurements involve time and temperature.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533400" y="434340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Time is the interval between two events.</a:t>
            </a:r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533400" y="510540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SI unit for time is the second.</a:t>
            </a:r>
          </a:p>
        </p:txBody>
      </p:sp>
      <p:sp>
        <p:nvSpPr>
          <p:cNvPr id="80904" name="Text Box 10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5223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5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/>
      <p:bldP spid="159751" grpId="0"/>
      <p:bldP spid="159752" grpId="0"/>
      <p:bldP spid="1597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6705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What’s Hot and What’s Not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533400" y="1717675"/>
            <a:ext cx="44958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Think of temperature as a measure of how hot or how cold something is.</a:t>
            </a:r>
            <a:r>
              <a:rPr lang="en-US" altLang="en-US"/>
              <a:t> </a:t>
            </a:r>
          </a:p>
        </p:txBody>
      </p:sp>
      <p:sp>
        <p:nvSpPr>
          <p:cNvPr id="81924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533400" y="3581400"/>
            <a:ext cx="44958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most scientific work, temperature is measured on the Celsius (C) scale.</a:t>
            </a:r>
          </a:p>
        </p:txBody>
      </p:sp>
      <p:pic>
        <p:nvPicPr>
          <p:cNvPr id="160778" name="Picture 10" descr="celcius slide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3505200" cy="479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7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6780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/>
      <p:bldP spid="1607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568450" y="685800"/>
            <a:ext cx="4311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Units and Standards 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43434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In other words, you didn’t use a measurement standard, so you can’t compare the measurements.</a:t>
            </a:r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533400" y="3603625"/>
            <a:ext cx="4114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Hands are a convenient measuring tool, but using them can lead to misunderstanding.</a:t>
            </a:r>
          </a:p>
        </p:txBody>
      </p:sp>
      <p:sp>
        <p:nvSpPr>
          <p:cNvPr id="55301" name="Text Box 8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pic>
        <p:nvPicPr>
          <p:cNvPr id="55302" name="Picture 10" descr="Im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25" y="1447799"/>
            <a:ext cx="4092575" cy="4196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299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/>
      <p:bldP spid="1884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6705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What’s Hot and What’s Not</a:t>
            </a:r>
          </a:p>
        </p:txBody>
      </p:sp>
      <p:sp>
        <p:nvSpPr>
          <p:cNvPr id="82947" name="Text Box 6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533400" y="16764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On this scale, the freezing point of water is 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C, and the boiling point of water is 100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C.</a:t>
            </a:r>
          </a:p>
        </p:txBody>
      </p:sp>
      <p:sp>
        <p:nvSpPr>
          <p:cNvPr id="161801" name="Text Box 9"/>
          <p:cNvSpPr txBox="1">
            <a:spLocks noChangeArrowheads="1"/>
          </p:cNvSpPr>
          <p:nvPr/>
        </p:nvSpPr>
        <p:spPr bwMode="auto">
          <a:xfrm>
            <a:off x="533400" y="324167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Between these points, the scale is divided into 100 equal divisions. Each one represents 1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C.</a:t>
            </a:r>
          </a:p>
        </p:txBody>
      </p:sp>
      <p:sp>
        <p:nvSpPr>
          <p:cNvPr id="82950" name="Text Box 10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0236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0" grpId="0"/>
      <p:bldP spid="16180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718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Kelvin and Fahrenheit </a:t>
            </a:r>
          </a:p>
        </p:txBody>
      </p:sp>
      <p:sp>
        <p:nvSpPr>
          <p:cNvPr id="83971" name="Text Box 5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533400" y="1831975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SI unit of temperature is the kelvin (K).</a:t>
            </a:r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533400" y="286067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Zero on the Kelvin scale (0 K) is the coldest possible temperature, also known as absolute zero.</a:t>
            </a:r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533400" y="45942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Absolute zero is equal to </a:t>
            </a:r>
            <a:r>
              <a:rPr lang="en-US" altLang="en-US" b="0">
                <a:cs typeface="Times New Roman" pitchFamily="18" charset="0"/>
              </a:rPr>
              <a:t>-</a:t>
            </a:r>
            <a:r>
              <a:rPr lang="en-US" altLang="en-US" b="0"/>
              <a:t>273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C which is 273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 below the freezing point of water.</a:t>
            </a:r>
          </a:p>
        </p:txBody>
      </p:sp>
      <p:sp>
        <p:nvSpPr>
          <p:cNvPr id="83975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8761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/>
      <p:bldP spid="162823" grpId="0"/>
      <p:bldP spid="1628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718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Kelvin and Fahrenheit </a:t>
            </a:r>
          </a:p>
        </p:txBody>
      </p:sp>
      <p:sp>
        <p:nvSpPr>
          <p:cNvPr id="84995" name="Text Box 5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63846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8001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Kelvin temperature can be found by adding 273 to the Celsius reading. So, on the Kelvin scale, water freezes at 273 K and boils at 373 K.</a:t>
            </a:r>
            <a:r>
              <a:rPr lang="en-US" altLang="en-US"/>
              <a:t> </a:t>
            </a:r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533400" y="3714750"/>
            <a:ext cx="8001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temperature measurement you are probably most familiar with is the Fahrenheit scale, which was based roughly on the temperature of the human body, 98.6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.</a:t>
            </a:r>
          </a:p>
        </p:txBody>
      </p:sp>
      <p:sp>
        <p:nvSpPr>
          <p:cNvPr id="84998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1567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6" grpId="0"/>
      <p:bldP spid="16384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718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Kelvin and Fahrenheit </a:t>
            </a:r>
          </a:p>
        </p:txBody>
      </p:sp>
      <p:sp>
        <p:nvSpPr>
          <p:cNvPr id="86019" name="Text Box 5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44196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These three thermometers illustrate the scales of temperature between the freezing and boiling points of water.</a:t>
            </a:r>
          </a:p>
        </p:txBody>
      </p:sp>
      <p:pic>
        <p:nvPicPr>
          <p:cNvPr id="164872" name="Picture 8" descr="thermome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1447799"/>
            <a:ext cx="3529012" cy="4941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2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314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5830" name="Text Box 6"/>
          <p:cNvSpPr txBox="1">
            <a:spLocks noChangeArrowheads="1"/>
          </p:cNvSpPr>
          <p:nvPr/>
        </p:nvSpPr>
        <p:spPr bwMode="auto">
          <a:xfrm>
            <a:off x="533400" y="1570038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 __________ is an exact quantity that people</a:t>
            </a:r>
          </a:p>
          <a:p>
            <a:pPr eaLnBrk="1" hangingPunct="1"/>
            <a:r>
              <a:rPr lang="en-US" altLang="en-US" b="0"/>
              <a:t>agree to use to compare measurements.</a:t>
            </a: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533400" y="3216275"/>
            <a:ext cx="2514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A. variable</a:t>
            </a:r>
          </a:p>
          <a:p>
            <a:pPr eaLnBrk="1" hangingPunct="1"/>
            <a:r>
              <a:rPr lang="en-US" altLang="en-US" b="0"/>
              <a:t>B. standard</a:t>
            </a:r>
          </a:p>
          <a:p>
            <a:pPr eaLnBrk="1" hangingPunct="1"/>
            <a:r>
              <a:rPr lang="en-US" altLang="en-US" b="0"/>
              <a:t>C. unit	</a:t>
            </a:r>
          </a:p>
          <a:p>
            <a:pPr eaLnBrk="1" hangingPunct="1"/>
            <a:r>
              <a:rPr lang="en-US" altLang="en-US" b="0"/>
              <a:t>D. control</a:t>
            </a:r>
          </a:p>
        </p:txBody>
      </p:sp>
      <p:sp>
        <p:nvSpPr>
          <p:cNvPr id="87045" name="Text Box 8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1</a:t>
            </a:r>
          </a:p>
        </p:txBody>
      </p:sp>
    </p:spTree>
    <p:extLst>
      <p:ext uri="{BB962C8B-B14F-4D97-AF65-F5344CB8AC3E}">
        <p14:creationId xmlns:p14="http://schemas.microsoft.com/office/powerpoint/2010/main" val="12765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0" grpId="0"/>
      <p:bldP spid="205831" grpId="0"/>
      <p:bldP spid="20583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88067" name="Text Box 8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sp>
        <p:nvSpPr>
          <p:cNvPr id="206857" name="Text Box 9"/>
          <p:cNvSpPr txBox="1">
            <a:spLocks noChangeArrowheads="1"/>
          </p:cNvSpPr>
          <p:nvPr/>
        </p:nvSpPr>
        <p:spPr bwMode="auto">
          <a:xfrm>
            <a:off x="1758950" y="785813"/>
            <a:ext cx="16827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sp>
        <p:nvSpPr>
          <p:cNvPr id="206865" name="Text Box 17"/>
          <p:cNvSpPr txBox="1">
            <a:spLocks noChangeArrowheads="1"/>
          </p:cNvSpPr>
          <p:nvPr/>
        </p:nvSpPr>
        <p:spPr bwMode="auto">
          <a:xfrm>
            <a:off x="304800" y="1457325"/>
            <a:ext cx="36576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answer is B. SI standards are universally accepted and understood by scientists throughout the world.</a:t>
            </a:r>
            <a:r>
              <a:rPr lang="en-US" altLang="en-US"/>
              <a:t> </a:t>
            </a:r>
          </a:p>
        </p:txBody>
      </p:sp>
      <p:pic>
        <p:nvPicPr>
          <p:cNvPr id="206867" name="Picture 19" descr="p15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720725"/>
            <a:ext cx="4800600" cy="54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70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7" grpId="0"/>
      <p:bldP spid="2068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533400" y="1555750"/>
            <a:ext cx="815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 nanogram is equal to __________ milligrams.</a:t>
            </a:r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533400" y="2530475"/>
            <a:ext cx="2514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A. 1 x 10</a:t>
            </a:r>
            <a:r>
              <a:rPr lang="en-US" altLang="en-US" b="0" baseline="30000"/>
              <a:t>-9</a:t>
            </a:r>
            <a:r>
              <a:rPr lang="en-US" altLang="en-US" b="0"/>
              <a:t> </a:t>
            </a:r>
          </a:p>
          <a:p>
            <a:pPr eaLnBrk="1" hangingPunct="1"/>
            <a:r>
              <a:rPr lang="en-US" altLang="en-US" b="0"/>
              <a:t>B. 1 x 10</a:t>
            </a:r>
            <a:r>
              <a:rPr lang="en-US" altLang="en-US" b="0" baseline="30000"/>
              <a:t>9</a:t>
            </a:r>
          </a:p>
          <a:p>
            <a:pPr eaLnBrk="1" hangingPunct="1"/>
            <a:r>
              <a:rPr lang="en-US" altLang="en-US" b="0"/>
              <a:t>C. 1 x 10</a:t>
            </a:r>
            <a:r>
              <a:rPr lang="en-US" altLang="en-US" b="0" baseline="30000"/>
              <a:t>-6</a:t>
            </a:r>
          </a:p>
          <a:p>
            <a:pPr eaLnBrk="1" hangingPunct="1"/>
            <a:r>
              <a:rPr lang="en-US" altLang="en-US" b="0"/>
              <a:t>D. 1 x 10</a:t>
            </a:r>
            <a:r>
              <a:rPr lang="en-US" altLang="en-US" b="0" baseline="30000"/>
              <a:t>6</a:t>
            </a:r>
          </a:p>
        </p:txBody>
      </p:sp>
      <p:sp>
        <p:nvSpPr>
          <p:cNvPr id="89093" name="Text Box 8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2</a:t>
            </a:r>
          </a:p>
        </p:txBody>
      </p:sp>
    </p:spTree>
    <p:extLst>
      <p:ext uri="{BB962C8B-B14F-4D97-AF65-F5344CB8AC3E}">
        <p14:creationId xmlns:p14="http://schemas.microsoft.com/office/powerpoint/2010/main" val="38843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7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07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8" grpId="0"/>
      <p:bldP spid="207879" grpId="0"/>
      <p:bldP spid="20788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90115" name="Text Box 7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1758950" y="785813"/>
            <a:ext cx="16827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pic>
        <p:nvPicPr>
          <p:cNvPr id="208905" name="Picture 9" descr="fig15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236" y="773113"/>
            <a:ext cx="5126364" cy="558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907" name="Text Box 11"/>
          <p:cNvSpPr txBox="1">
            <a:spLocks noChangeArrowheads="1"/>
          </p:cNvSpPr>
          <p:nvPr/>
        </p:nvSpPr>
        <p:spPr bwMode="auto">
          <a:xfrm>
            <a:off x="533400" y="1524000"/>
            <a:ext cx="320040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answer is C. A nanogram is 1 x 10</a:t>
            </a:r>
            <a:r>
              <a:rPr lang="en-US" altLang="en-US" b="0" baseline="30000"/>
              <a:t>-9 </a:t>
            </a:r>
            <a:r>
              <a:rPr lang="en-US" altLang="en-US" b="0"/>
              <a:t>g, and a milligram is 1 x 10</a:t>
            </a:r>
            <a:r>
              <a:rPr lang="en-US" altLang="en-US" b="0" baseline="30000"/>
              <a:t>-3</a:t>
            </a:r>
            <a:r>
              <a:rPr lang="en-US" altLang="en-US"/>
              <a:t> </a:t>
            </a:r>
            <a:r>
              <a:rPr lang="en-US" altLang="en-US" b="0"/>
              <a:t>g.</a:t>
            </a:r>
          </a:p>
        </p:txBody>
      </p:sp>
    </p:spTree>
    <p:extLst>
      <p:ext uri="{BB962C8B-B14F-4D97-AF65-F5344CB8AC3E}">
        <p14:creationId xmlns:p14="http://schemas.microsoft.com/office/powerpoint/2010/main" val="55206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4" grpId="0"/>
      <p:bldP spid="20890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9926" name="Text Box 6"/>
          <p:cNvSpPr txBox="1">
            <a:spLocks noChangeArrowheads="1"/>
          </p:cNvSpPr>
          <p:nvPr/>
        </p:nvSpPr>
        <p:spPr bwMode="auto">
          <a:xfrm>
            <a:off x="533400" y="1338263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amount of space occupied by an object is</a:t>
            </a:r>
          </a:p>
          <a:p>
            <a:pPr eaLnBrk="1" hangingPunct="1"/>
            <a:r>
              <a:rPr lang="en-US" altLang="en-US" b="0"/>
              <a:t>called _________.</a:t>
            </a:r>
          </a:p>
        </p:txBody>
      </p:sp>
      <p:sp>
        <p:nvSpPr>
          <p:cNvPr id="91140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3</a:t>
            </a:r>
          </a:p>
        </p:txBody>
      </p:sp>
      <p:pic>
        <p:nvPicPr>
          <p:cNvPr id="209933" name="Picture 13" descr="fig14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2786064"/>
            <a:ext cx="6172201" cy="39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25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9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9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6" grpId="0"/>
      <p:bldP spid="20993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533400" y="1196975"/>
            <a:ext cx="81534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answer is volume. To find the volume of a</a:t>
            </a:r>
          </a:p>
          <a:p>
            <a:pPr eaLnBrk="1" hangingPunct="1"/>
            <a:r>
              <a:rPr lang="en-US" altLang="en-US" b="0"/>
              <a:t>solid rectangle, measure the rectangle’s length</a:t>
            </a:r>
          </a:p>
          <a:p>
            <a:pPr eaLnBrk="1" hangingPunct="1"/>
            <a:r>
              <a:rPr lang="en-US" altLang="en-US" b="0"/>
              <a:t>by its width by its height.</a:t>
            </a:r>
            <a:r>
              <a:rPr lang="en-US" altLang="en-US"/>
              <a:t> </a:t>
            </a:r>
          </a:p>
        </p:txBody>
      </p:sp>
      <p:sp>
        <p:nvSpPr>
          <p:cNvPr id="236549" name="Text Box 5"/>
          <p:cNvSpPr txBox="1">
            <a:spLocks noChangeArrowheads="1"/>
          </p:cNvSpPr>
          <p:nvPr/>
        </p:nvSpPr>
        <p:spPr bwMode="auto">
          <a:xfrm>
            <a:off x="1768475" y="609600"/>
            <a:ext cx="1682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sp>
        <p:nvSpPr>
          <p:cNvPr id="92165" name="Text Box 6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  <p:pic>
        <p:nvPicPr>
          <p:cNvPr id="92166" name="Picture 9" descr="fig14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930" y="2786062"/>
            <a:ext cx="6042339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63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6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36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8" grpId="0"/>
      <p:bldP spid="2365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6799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Measurement Systems </a:t>
            </a:r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533400" y="1644650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Suppose the label on a ball of string indicates that the length of the string is 150.</a:t>
            </a:r>
            <a:r>
              <a:rPr lang="en-US" altLang="en-US"/>
              <a:t> </a:t>
            </a: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533400" y="3070225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Is the length 150 feet, 150 m, or 150 cm?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533400" y="41148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a measurement to make sense, it must include a number and a unit.</a:t>
            </a:r>
            <a:r>
              <a:rPr lang="en-US" altLang="en-US"/>
              <a:t> </a:t>
            </a:r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6440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/>
      <p:bldP spid="141316" grpId="0"/>
      <p:bldP spid="1413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46799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Measurement Systems 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533400" y="1644650"/>
            <a:ext cx="769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English system of measurement is commonly used in the United States.</a:t>
            </a: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533400" y="307022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Most other nations use the metric system—a system of measurement based on multiples of ten.</a:t>
            </a:r>
          </a:p>
        </p:txBody>
      </p:sp>
      <p:sp>
        <p:nvSpPr>
          <p:cNvPr id="57349" name="Text Box 8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57350" name="Text Box 9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4226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/>
      <p:bldP spid="142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937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International System of Units</a:t>
            </a:r>
          </a:p>
        </p:txBody>
      </p:sp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769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All </a:t>
            </a:r>
            <a:r>
              <a:rPr lang="en-US" altLang="en-US">
                <a:solidFill>
                  <a:srgbClr val="FF3399"/>
                </a:solidFill>
              </a:rPr>
              <a:t>SI</a:t>
            </a:r>
            <a:r>
              <a:rPr lang="en-US" altLang="en-US" b="0"/>
              <a:t> standards are universally accepted and understood by scientists throughout the world.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533400" y="31464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standard kilogram is kept in Sèvres, France.</a:t>
            </a:r>
            <a:r>
              <a:rPr lang="en-US" altLang="en-US"/>
              <a:t> </a:t>
            </a:r>
          </a:p>
        </p:txBody>
      </p:sp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pic>
        <p:nvPicPr>
          <p:cNvPr id="143368" name="Picture 8" descr="MiddleSchoolAudio">
            <a:hlinkClick r:id="" action="ppaction://noaction">
              <a:snd r:embed="rId2" name="PS67319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511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0" name="Text Box 10"/>
          <p:cNvSpPr txBox="1">
            <a:spLocks noChangeArrowheads="1"/>
          </p:cNvSpPr>
          <p:nvPr/>
        </p:nvSpPr>
        <p:spPr bwMode="auto">
          <a:xfrm>
            <a:off x="533400" y="4384675"/>
            <a:ext cx="8001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All kilograms used throughout the world must be exactly the same as the kilogram kept in France.</a:t>
            </a:r>
          </a:p>
        </p:txBody>
      </p:sp>
      <p:sp>
        <p:nvSpPr>
          <p:cNvPr id="58376" name="Text Box 11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0791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4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/>
      <p:bldP spid="143364" grpId="0"/>
      <p:bldP spid="1433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937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International System of Units</a:t>
            </a:r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358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Each type of SI measurement has a base unit.</a:t>
            </a:r>
            <a:r>
              <a:rPr lang="en-US" altLang="en-US"/>
              <a:t> </a:t>
            </a:r>
          </a:p>
        </p:txBody>
      </p:sp>
      <p:sp>
        <p:nvSpPr>
          <p:cNvPr id="59396" name="Text Box 7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533400" y="3527425"/>
            <a:ext cx="38862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meter is the base unit of length.</a:t>
            </a:r>
          </a:p>
        </p:txBody>
      </p:sp>
      <p:pic>
        <p:nvPicPr>
          <p:cNvPr id="144399" name="Picture 15" descr="SI base units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444" y="1600199"/>
            <a:ext cx="4368556" cy="484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8721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4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/>
      <p:bldP spid="1443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5937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International System of Units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40386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Every type of quantity measured in SI has a symbol for that unit.</a:t>
            </a:r>
            <a:r>
              <a:rPr lang="en-US" altLang="en-US"/>
              <a:t> </a:t>
            </a:r>
          </a:p>
        </p:txBody>
      </p:sp>
      <p:sp>
        <p:nvSpPr>
          <p:cNvPr id="60420" name="Text Box 7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sp>
        <p:nvSpPr>
          <p:cNvPr id="189448" name="Text Box 8"/>
          <p:cNvSpPr txBox="1">
            <a:spLocks noChangeArrowheads="1"/>
          </p:cNvSpPr>
          <p:nvPr/>
        </p:nvSpPr>
        <p:spPr bwMode="auto">
          <a:xfrm>
            <a:off x="533400" y="4038600"/>
            <a:ext cx="44196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All other SI units are obtained from these seven units.</a:t>
            </a:r>
          </a:p>
        </p:txBody>
      </p:sp>
      <p:pic>
        <p:nvPicPr>
          <p:cNvPr id="60422" name="Picture 13" descr="SI base units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697" y="1600199"/>
            <a:ext cx="4238503" cy="469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3" name="Text Box 14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7113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/>
      <p:bldP spid="1894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1600200" y="715963"/>
            <a:ext cx="24193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SI Prefixes 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3505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SI system is easy to use because it is based on multiples of ten.</a:t>
            </a:r>
          </a:p>
        </p:txBody>
      </p:sp>
      <p:sp>
        <p:nvSpPr>
          <p:cNvPr id="61444" name="Text Box 7"/>
          <p:cNvSpPr txBox="1">
            <a:spLocks noChangeArrowheads="1"/>
          </p:cNvSpPr>
          <p:nvPr/>
        </p:nvSpPr>
        <p:spPr bwMode="auto">
          <a:xfrm>
            <a:off x="2628900" y="0"/>
            <a:ext cx="3862388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Standards of Measurement</a:t>
            </a:r>
          </a:p>
        </p:txBody>
      </p:sp>
      <p:pic>
        <p:nvPicPr>
          <p:cNvPr id="145419" name="Picture 11" descr="im41-common SI prefixes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055" y="1379538"/>
            <a:ext cx="4827145" cy="50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 Box 12"/>
          <p:cNvSpPr txBox="1">
            <a:spLocks noChangeArrowheads="1"/>
          </p:cNvSpPr>
          <p:nvPr/>
        </p:nvSpPr>
        <p:spPr bwMode="auto">
          <a:xfrm>
            <a:off x="566738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321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4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</TotalTime>
  <Words>1493</Words>
  <Application>Microsoft Office PowerPoint</Application>
  <PresentationFormat>On-screen Show (4:3)</PresentationFormat>
  <Paragraphs>202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Trigg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Charles - HS Chemistry/Physics Teacher</dc:creator>
  <cp:lastModifiedBy>Lee, Charles - HS Chemistry/Physics Teacher</cp:lastModifiedBy>
  <cp:revision>1</cp:revision>
  <dcterms:created xsi:type="dcterms:W3CDTF">2015-07-23T16:32:26Z</dcterms:created>
  <dcterms:modified xsi:type="dcterms:W3CDTF">2015-07-23T16:41:14Z</dcterms:modified>
</cp:coreProperties>
</file>