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83EA24-2E4D-4CC1-84CB-945ECC0B9310}" type="datetimeFigureOut">
              <a:rPr lang="en-US" smtClean="0"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30DCEA-D732-4695-92D4-0630588A05A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ICP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Methods of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902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533400" y="1409700"/>
            <a:ext cx="74676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However, the heat fluid idea did not explain everything.</a:t>
            </a:r>
            <a:r>
              <a:rPr lang="en-US" altLang="en-US"/>
              <a:t> 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593850" y="633413"/>
            <a:ext cx="5048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Science Explains Nature </a:t>
            </a:r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533400" y="2552700"/>
            <a:ext cx="75438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If heat were an actual fluid, an iron bar that had a temperature of 1,000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C should have more mass than it did at 100</a:t>
            </a:r>
            <a:r>
              <a:rPr lang="en-US" altLang="en-US" b="0">
                <a:sym typeface="Symbol" pitchFamily="18" charset="2"/>
              </a:rPr>
              <a:t></a:t>
            </a:r>
            <a:r>
              <a:rPr lang="en-US" altLang="en-US" b="0"/>
              <a:t>C because it would have more of the heat fluid in it.</a:t>
            </a: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4026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/>
      <p:bldP spid="1095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1593850" y="633413"/>
            <a:ext cx="5048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Science Explains Nature </a:t>
            </a:r>
          </a:p>
        </p:txBody>
      </p:sp>
      <p:sp>
        <p:nvSpPr>
          <p:cNvPr id="13315" name="Text Box 7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533400" y="1524000"/>
            <a:ext cx="75438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When additional investigations showed no difference in mass, scientists had to change the explanation.</a:t>
            </a:r>
            <a:r>
              <a:rPr lang="en-US" altLang="en-US"/>
              <a:t> </a:t>
            </a:r>
          </a:p>
        </p:txBody>
      </p:sp>
      <p:sp>
        <p:nvSpPr>
          <p:cNvPr id="13317" name="Text Box 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66942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93850" y="633413"/>
            <a:ext cx="3016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Investigations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533400" y="1295400"/>
            <a:ext cx="4191000" cy="315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Scientists learn new information about the natural world by performing investigations, which can be done in many different ways.</a:t>
            </a:r>
            <a:r>
              <a:rPr lang="en-US" altLang="en-US"/>
              <a:t> 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533400" y="4572000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Some investigations involve simply observing something that occurs and recording the observations.</a:t>
            </a:r>
            <a:r>
              <a:rPr lang="en-US" altLang="en-US"/>
              <a:t> </a:t>
            </a:r>
          </a:p>
        </p:txBody>
      </p:sp>
      <p:pic>
        <p:nvPicPr>
          <p:cNvPr id="111624" name="Picture 8" descr="experiment slide 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50988"/>
            <a:ext cx="3911600" cy="279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 Box 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8636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11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2" grpId="0"/>
      <p:bldP spid="1116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593850" y="633413"/>
            <a:ext cx="3016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Investigations 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533400" y="1524000"/>
            <a:ext cx="41148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Other investigations involve setting up experiments that test the effect of one thing on another.</a:t>
            </a: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533400" y="3946525"/>
            <a:ext cx="77724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Some investigations involve building a model that resembles something in the natural world and then testing the model to see how it acts. </a:t>
            </a:r>
          </a:p>
        </p:txBody>
      </p:sp>
      <p:pic>
        <p:nvPicPr>
          <p:cNvPr id="112648" name="Picture 8" descr="scientist slid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52563"/>
            <a:ext cx="3581400" cy="243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2232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2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12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6" grpId="0"/>
      <p:bldP spid="1126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593850" y="633413"/>
            <a:ext cx="39179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Scientific Methods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533400" y="1524000"/>
            <a:ext cx="44958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An organized set of investigation procedures is called a </a:t>
            </a:r>
            <a:r>
              <a:rPr lang="en-US" altLang="en-US">
                <a:solidFill>
                  <a:srgbClr val="FF3399"/>
                </a:solidFill>
              </a:rPr>
              <a:t>scientific method</a:t>
            </a:r>
            <a:r>
              <a:rPr lang="en-US" altLang="en-US"/>
              <a:t>. 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533400" y="3698875"/>
            <a:ext cx="3886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Six common steps found in scientific methods are shown.</a:t>
            </a:r>
            <a:r>
              <a:rPr lang="en-US" altLang="en-US"/>
              <a:t> </a:t>
            </a:r>
          </a:p>
        </p:txBody>
      </p:sp>
      <p:pic>
        <p:nvPicPr>
          <p:cNvPr id="113672" name="Picture 8" descr="MiddleSchoolAudio">
            <a:hlinkClick r:id="" action="ppaction://noaction">
              <a:snd r:embed="rId2" name="PS67301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9718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83" name="Picture 19" descr="scientific metho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950" y="1219199"/>
            <a:ext cx="3651250" cy="539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Text Box 2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968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3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13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0" grpId="0"/>
      <p:bldP spid="1136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593850" y="633413"/>
            <a:ext cx="38290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Stating a Problem 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533400" y="1524000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Many scientific investigations begin when someone observes an event in nature and wonders why or how it occurs. </a:t>
            </a:r>
          </a:p>
        </p:txBody>
      </p:sp>
      <p:sp>
        <p:nvSpPr>
          <p:cNvPr id="114695" name="Text Box 7"/>
          <p:cNvSpPr txBox="1">
            <a:spLocks noChangeArrowheads="1"/>
          </p:cNvSpPr>
          <p:nvPr/>
        </p:nvSpPr>
        <p:spPr bwMode="auto">
          <a:xfrm>
            <a:off x="533400" y="3190875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Then the question of “why” or “how” is the problem.</a:t>
            </a:r>
            <a:r>
              <a:rPr lang="en-US" altLang="en-US"/>
              <a:t> </a:t>
            </a:r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533400" y="4384675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Sometimes a statement of a problem arises from an activity that is not working.</a:t>
            </a: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1842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14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4" grpId="0"/>
      <p:bldP spid="114695" grpId="0"/>
      <p:bldP spid="11469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593850" y="679450"/>
            <a:ext cx="633095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Researching and Gathering Information 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533400" y="1774825"/>
            <a:ext cx="45720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Before testing a hypothesis, it is useful to learn as much as possible about the background of the problem. </a:t>
            </a: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533400" y="4572000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Have others found information that will help determine what tests to do and what tests will not be helpful?</a:t>
            </a:r>
            <a:r>
              <a:rPr lang="en-US" altLang="en-US"/>
              <a:t> </a:t>
            </a:r>
          </a:p>
        </p:txBody>
      </p:sp>
      <p:pic>
        <p:nvPicPr>
          <p:cNvPr id="115721" name="Picture 9" descr="researchperson slid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36750"/>
            <a:ext cx="3200400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0889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5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15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9" grpId="0"/>
      <p:bldP spid="1157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593850" y="67945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Forming a Hypothesis 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533400" y="1371600"/>
            <a:ext cx="49530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</a:t>
            </a:r>
            <a:r>
              <a:rPr lang="en-US" altLang="en-US">
                <a:solidFill>
                  <a:srgbClr val="FF3399"/>
                </a:solidFill>
              </a:rPr>
              <a:t>hypothesis</a:t>
            </a:r>
            <a:r>
              <a:rPr lang="en-US" altLang="en-US"/>
              <a:t> </a:t>
            </a:r>
            <a:r>
              <a:rPr lang="en-US" altLang="en-US" b="0"/>
              <a:t>is a possible explanation for a problem using what you know and what you observe.</a:t>
            </a:r>
            <a:r>
              <a:rPr lang="en-US" altLang="en-US"/>
              <a:t> </a:t>
            </a:r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533400" y="3276600"/>
            <a:ext cx="50292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example, NASA scientists hypothesized that a ceramic material might withstand the heat and forces of reentry and could work on the space shuttle.</a:t>
            </a:r>
          </a:p>
        </p:txBody>
      </p:sp>
      <p:pic>
        <p:nvPicPr>
          <p:cNvPr id="116744" name="Picture 8" descr="MiddleSchoolAudio">
            <a:hlinkClick r:id="" action="ppaction://noaction">
              <a:snd r:embed="rId2" name="PS67302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7559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5" name="Picture 9" descr="spaceshuttle launch slid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447800"/>
            <a:ext cx="3200400" cy="479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7576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6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6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16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2" grpId="0"/>
      <p:bldP spid="1167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Testing a Hypothesis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533400" y="1600200"/>
            <a:ext cx="34290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Some hypotheses can be tested by making observations. </a:t>
            </a:r>
          </a:p>
        </p:txBody>
      </p:sp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533400" y="3581400"/>
            <a:ext cx="36576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Others can be tested by building a model and relating it to real-life situations.</a:t>
            </a:r>
            <a:r>
              <a:rPr lang="en-US" altLang="en-US"/>
              <a:t> </a:t>
            </a:r>
          </a:p>
        </p:txBody>
      </p:sp>
      <p:pic>
        <p:nvPicPr>
          <p:cNvPr id="117770" name="Picture 10" descr="scientist slid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63713"/>
            <a:ext cx="4114800" cy="395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ext Box 11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0357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17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6" grpId="0"/>
      <p:bldP spid="11776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Testing a Hypothesis 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533400" y="1600200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One common way to test a hypothesis is to perform an experiment.</a:t>
            </a:r>
            <a:r>
              <a:rPr lang="en-US" altLang="en-US"/>
              <a:t> </a:t>
            </a:r>
          </a:p>
        </p:txBody>
      </p:sp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533400" y="2936875"/>
            <a:ext cx="7239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An </a:t>
            </a:r>
            <a:r>
              <a:rPr lang="en-US" altLang="en-US">
                <a:solidFill>
                  <a:srgbClr val="FF3399"/>
                </a:solidFill>
              </a:rPr>
              <a:t>experiment</a:t>
            </a:r>
            <a:r>
              <a:rPr lang="en-US" altLang="en-US" b="0"/>
              <a:t> tests the effect of one thing on another using controlled conditions.</a:t>
            </a:r>
            <a:r>
              <a:rPr lang="en-US" altLang="en-US"/>
              <a:t> </a:t>
            </a:r>
          </a:p>
        </p:txBody>
      </p:sp>
      <p:pic>
        <p:nvPicPr>
          <p:cNvPr id="118792" name="Picture 8" descr="MiddleSchoolAudio">
            <a:hlinkClick r:id="" action="ppaction://noaction">
              <a:snd r:embed="rId2" name="PS67303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989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1945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0" grpId="0"/>
      <p:bldP spid="1187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altLang="en-US" sz="2400" dirty="0" smtClean="0">
                <a:solidFill>
                  <a:schemeClr val="tx1"/>
                </a:solidFill>
              </a:rPr>
              <a:t>Students who demonstrate understanding can: </a:t>
            </a:r>
            <a:r>
              <a:rPr lang="en-US" altLang="en-US" sz="3200" dirty="0" smtClean="0">
                <a:solidFill>
                  <a:schemeClr val="tx1"/>
                </a:solidFill>
              </a:rPr>
              <a:t/>
            </a:r>
            <a:br>
              <a:rPr lang="en-US" altLang="en-US" sz="3200" dirty="0" smtClean="0">
                <a:solidFill>
                  <a:schemeClr val="tx1"/>
                </a:solidFill>
              </a:rPr>
            </a:br>
            <a:endParaRPr lang="en-US" altLang="en-US" sz="3200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921191"/>
              </p:ext>
            </p:extLst>
          </p:nvPr>
        </p:nvGraphicFramePr>
        <p:xfrm>
          <a:off x="76200" y="838200"/>
          <a:ext cx="9067800" cy="5989943"/>
        </p:xfrm>
        <a:graphic>
          <a:graphicData uri="http://schemas.openxmlformats.org/drawingml/2006/table">
            <a:tbl>
              <a:tblPr/>
              <a:tblGrid>
                <a:gridCol w="1331052"/>
                <a:gridCol w="7736748"/>
              </a:tblGrid>
              <a:tr h="1286006">
                <a:tc>
                  <a:txBody>
                    <a:bodyPr/>
                    <a:lstStyle/>
                    <a:p>
                      <a:r>
                        <a:rPr lang="en-US" sz="1600" dirty="0"/>
                        <a:t>HS-ETS1-1.</a:t>
                      </a:r>
                    </a:p>
                  </a:txBody>
                  <a:tcPr marL="61999" marR="61999" marT="31000" marB="31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Analyze a major global challenge to specify qualitative and quantitative criteria and constraints for solutions that account for societal needs and wants.</a:t>
                      </a:r>
                    </a:p>
                  </a:txBody>
                  <a:tcPr marL="61999" marR="61999" marT="31000" marB="31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6006">
                <a:tc>
                  <a:txBody>
                    <a:bodyPr/>
                    <a:lstStyle/>
                    <a:p>
                      <a:r>
                        <a:rPr lang="en-US" sz="1600"/>
                        <a:t>HS-ETS1-2.</a:t>
                      </a:r>
                    </a:p>
                  </a:txBody>
                  <a:tcPr marL="61999" marR="61999" marT="31000" marB="31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Design a solution to a complex real-world problem by breaking it down into smaller, more manageable problems that can be solved through engineering.</a:t>
                      </a:r>
                    </a:p>
                  </a:txBody>
                  <a:tcPr marL="61999" marR="61999" marT="31000" marB="31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8258">
                <a:tc>
                  <a:txBody>
                    <a:bodyPr/>
                    <a:lstStyle/>
                    <a:p>
                      <a:r>
                        <a:rPr lang="en-US" sz="1600"/>
                        <a:t>HS-ETS1-3.</a:t>
                      </a:r>
                    </a:p>
                  </a:txBody>
                  <a:tcPr marL="61999" marR="61999" marT="31000" marB="31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Evaluate a solution to a complex real-world problem based on prioritized criteria and trade-offs that account for a range of constraints, including cost, safety, reliability, and aesthetics as well as possible social, cultural, and environmental impacts.</a:t>
                      </a:r>
                    </a:p>
                  </a:txBody>
                  <a:tcPr marL="61999" marR="61999" marT="31000" marB="31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7131">
                <a:tc>
                  <a:txBody>
                    <a:bodyPr/>
                    <a:lstStyle/>
                    <a:p>
                      <a:r>
                        <a:rPr lang="en-US" sz="1600"/>
                        <a:t>HS-ETS1-4.</a:t>
                      </a:r>
                    </a:p>
                  </a:txBody>
                  <a:tcPr marL="61999" marR="61999" marT="31000" marB="31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Use a computer simulation to model the impact of proposed solutions to a complex real-world problem with numerous criteria and constraints on interactions within and between systems relevant to the problem.</a:t>
                      </a:r>
                    </a:p>
                  </a:txBody>
                  <a:tcPr marL="61999" marR="61999" marT="31000" marB="31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918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Variables 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533400" y="1358900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</a:t>
            </a:r>
            <a:r>
              <a:rPr lang="en-US" altLang="en-US">
                <a:solidFill>
                  <a:srgbClr val="FF3399"/>
                </a:solidFill>
              </a:rPr>
              <a:t>variable</a:t>
            </a:r>
            <a:r>
              <a:rPr lang="en-US" altLang="en-US" b="0"/>
              <a:t> is a quantity that can have more than a single value.</a:t>
            </a:r>
            <a:r>
              <a:rPr lang="en-US" altLang="en-US"/>
              <a:t> </a:t>
            </a:r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533400" y="2425700"/>
            <a:ext cx="7239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might set up an experiment to determine which of three fertilizers helps plants to grow the biggest. </a:t>
            </a:r>
          </a:p>
        </p:txBody>
      </p:sp>
      <p:pic>
        <p:nvPicPr>
          <p:cNvPr id="119816" name="Picture 8" descr="MiddleSchoolAudio">
            <a:hlinkClick r:id="" action="ppaction://noaction">
              <a:snd r:embed="rId2" name="PS67304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923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533400" y="3946525"/>
            <a:ext cx="72390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Possible factors include plant type, amount of sunlight, amount of water,   room temperature, type of soil, and type of fertilizer.</a:t>
            </a:r>
          </a:p>
        </p:txBody>
      </p:sp>
      <p:sp>
        <p:nvSpPr>
          <p:cNvPr id="22536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5201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4" grpId="0"/>
      <p:bldP spid="119815" grpId="0"/>
      <p:bldP spid="1198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Variables 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533400" y="1219200"/>
            <a:ext cx="79248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In this experiment, the amount of growth is the </a:t>
            </a:r>
            <a:r>
              <a:rPr lang="en-US" altLang="en-US">
                <a:solidFill>
                  <a:srgbClr val="FF3399"/>
                </a:solidFill>
              </a:rPr>
              <a:t>dependent variable</a:t>
            </a:r>
            <a:r>
              <a:rPr lang="en-US" altLang="en-US" b="0"/>
              <a:t> because its value changes according to the changes in the other variables.</a:t>
            </a:r>
          </a:p>
        </p:txBody>
      </p:sp>
      <p:pic>
        <p:nvPicPr>
          <p:cNvPr id="120840" name="Picture 8" descr="MiddleSchoolAudio">
            <a:hlinkClick r:id="" action="ppaction://noaction">
              <a:snd r:embed="rId2" name="PS67305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6670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1816" name="Group 9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112932"/>
              </p:ext>
            </p:extLst>
          </p:nvPr>
        </p:nvGraphicFramePr>
        <p:xfrm>
          <a:off x="533400" y="3127374"/>
          <a:ext cx="8153401" cy="3505200"/>
        </p:xfrm>
        <a:graphic>
          <a:graphicData uri="http://schemas.openxmlformats.org/drawingml/2006/table">
            <a:tbl>
              <a:tblPr/>
              <a:tblGrid>
                <a:gridCol w="1058375"/>
                <a:gridCol w="2075372"/>
                <a:gridCol w="1524407"/>
                <a:gridCol w="1631115"/>
                <a:gridCol w="1864132"/>
              </a:tblGrid>
              <a:tr h="6851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Plant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Amount of Water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Amount of Sun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Fertilizer Type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 after two weeks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1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16cm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1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14cm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1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18cm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1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none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10cm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96" name="Text Box 985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1525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21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600200" y="685801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Variables </a:t>
            </a: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2971800" y="1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85351" name="Text Box 7"/>
          <p:cNvSpPr txBox="1">
            <a:spLocks noChangeArrowheads="1"/>
          </p:cNvSpPr>
          <p:nvPr/>
        </p:nvSpPr>
        <p:spPr bwMode="auto">
          <a:xfrm>
            <a:off x="533400" y="1447801"/>
            <a:ext cx="7239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variable you change to see how it will affect the dependent variable is called the </a:t>
            </a:r>
            <a:r>
              <a:rPr lang="en-US" altLang="en-US">
                <a:solidFill>
                  <a:srgbClr val="FF3399"/>
                </a:solidFill>
              </a:rPr>
              <a:t>independent variable.</a:t>
            </a:r>
          </a:p>
        </p:txBody>
      </p:sp>
      <p:pic>
        <p:nvPicPr>
          <p:cNvPr id="185353" name="Picture 9" descr="MiddleSchoolAudio">
            <a:hlinkClick r:id="" action="ppaction://noaction">
              <a:snd r:embed="rId2" name="PS67306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0" y="2419351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 Box 87"/>
          <p:cNvSpPr txBox="1">
            <a:spLocks noChangeArrowheads="1"/>
          </p:cNvSpPr>
          <p:nvPr/>
        </p:nvSpPr>
        <p:spPr bwMode="auto">
          <a:xfrm>
            <a:off x="569913" y="406401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  <p:graphicFrame>
        <p:nvGraphicFramePr>
          <p:cNvPr id="185432" name="Group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485087"/>
              </p:ext>
            </p:extLst>
          </p:nvPr>
        </p:nvGraphicFramePr>
        <p:xfrm>
          <a:off x="381000" y="2971800"/>
          <a:ext cx="8305801" cy="3730625"/>
        </p:xfrm>
        <a:graphic>
          <a:graphicData uri="http://schemas.openxmlformats.org/drawingml/2006/table">
            <a:tbl>
              <a:tblPr/>
              <a:tblGrid>
                <a:gridCol w="1078157"/>
                <a:gridCol w="2114164"/>
                <a:gridCol w="1552901"/>
                <a:gridCol w="1661603"/>
                <a:gridCol w="1898976"/>
              </a:tblGrid>
              <a:tr h="74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Plant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Amount of Water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Amount of Sun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Fertilizer Type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 after two weeks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16cm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14cm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18cm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none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10cm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664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5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85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Constants and Controls  </a:t>
            </a: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533400" y="1457325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factor that does not change when other variables change is called a </a:t>
            </a:r>
            <a:r>
              <a:rPr lang="en-US" altLang="en-US">
                <a:solidFill>
                  <a:srgbClr val="FF3399"/>
                </a:solidFill>
              </a:rPr>
              <a:t>constant.</a:t>
            </a:r>
            <a:r>
              <a:rPr lang="en-US" altLang="en-US"/>
              <a:t> </a:t>
            </a:r>
            <a:endParaRPr lang="en-US" altLang="en-US" b="0"/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533400" y="2765425"/>
            <a:ext cx="7239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might set up four trials, using the same soil and type of plant. </a:t>
            </a:r>
          </a:p>
        </p:txBody>
      </p:sp>
      <p:pic>
        <p:nvPicPr>
          <p:cNvPr id="121864" name="Picture 8" descr="MiddleSchoolAudio">
            <a:hlinkClick r:id="" action="ppaction://noaction">
              <a:snd r:embed="rId2" name="PS67307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009775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6" name="Text Box 10"/>
          <p:cNvSpPr txBox="1">
            <a:spLocks noChangeArrowheads="1"/>
          </p:cNvSpPr>
          <p:nvPr/>
        </p:nvSpPr>
        <p:spPr bwMode="auto">
          <a:xfrm>
            <a:off x="533400" y="4079875"/>
            <a:ext cx="7239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Each plant is given the same amount of sunlight and water and is kept at the same temperature. These are constants.</a:t>
            </a:r>
          </a:p>
        </p:txBody>
      </p:sp>
      <p:sp>
        <p:nvSpPr>
          <p:cNvPr id="25608" name="Text Box 11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2898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21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/>
      <p:bldP spid="121863" grpId="0"/>
      <p:bldP spid="12186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Constants and Controls  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533400" y="1295400"/>
            <a:ext cx="73914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fourth plant is not fertilized.</a:t>
            </a:r>
          </a:p>
        </p:txBody>
      </p:sp>
      <p:sp>
        <p:nvSpPr>
          <p:cNvPr id="122887" name="Text Box 7"/>
          <p:cNvSpPr txBox="1">
            <a:spLocks noChangeArrowheads="1"/>
          </p:cNvSpPr>
          <p:nvPr/>
        </p:nvSpPr>
        <p:spPr bwMode="auto">
          <a:xfrm>
            <a:off x="533400" y="1895475"/>
            <a:ext cx="8153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This plant is a control. A </a:t>
            </a:r>
            <a:r>
              <a:rPr lang="en-US" altLang="en-US">
                <a:solidFill>
                  <a:srgbClr val="FF3399"/>
                </a:solidFill>
              </a:rPr>
              <a:t>control</a:t>
            </a:r>
            <a:r>
              <a:rPr lang="en-US" altLang="en-US" b="0"/>
              <a:t> is the standard by which the test results can be compared.</a:t>
            </a:r>
          </a:p>
        </p:txBody>
      </p:sp>
      <p:pic>
        <p:nvPicPr>
          <p:cNvPr id="122888" name="Picture 8" descr="MiddleSchoolAudio">
            <a:hlinkClick r:id="" action="ppaction://noaction">
              <a:snd r:embed="rId2" name="PS67308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886075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2891" name="Group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87983"/>
              </p:ext>
            </p:extLst>
          </p:nvPr>
        </p:nvGraphicFramePr>
        <p:xfrm>
          <a:off x="228601" y="3355974"/>
          <a:ext cx="8686798" cy="3505200"/>
        </p:xfrm>
        <a:graphic>
          <a:graphicData uri="http://schemas.openxmlformats.org/drawingml/2006/table">
            <a:tbl>
              <a:tblPr/>
              <a:tblGrid>
                <a:gridCol w="1127613"/>
                <a:gridCol w="2211144"/>
                <a:gridCol w="1624134"/>
                <a:gridCol w="1737823"/>
                <a:gridCol w="1986084"/>
              </a:tblGrid>
              <a:tr h="6546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Plant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Amount of Water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Amount of Sun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Fertilizer Type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 after two weeks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6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16cm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6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14cm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6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18cm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6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none</a:t>
                      </a: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10cm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69" name="Text Box 4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9750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22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22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6" grpId="0"/>
      <p:bldP spid="12288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Constants and Controls  </a:t>
            </a: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533400" y="1447800"/>
            <a:ext cx="74676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Suppose that after several days, the three fertilized plants grow between 2 and 3 cm.</a:t>
            </a:r>
          </a:p>
        </p:txBody>
      </p:sp>
      <p:sp>
        <p:nvSpPr>
          <p:cNvPr id="27653" name="Text Box 8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  <p:graphicFrame>
        <p:nvGraphicFramePr>
          <p:cNvPr id="186458" name="Group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958649"/>
              </p:ext>
            </p:extLst>
          </p:nvPr>
        </p:nvGraphicFramePr>
        <p:xfrm>
          <a:off x="152400" y="2743200"/>
          <a:ext cx="8762999" cy="4114800"/>
        </p:xfrm>
        <a:graphic>
          <a:graphicData uri="http://schemas.openxmlformats.org/drawingml/2006/table">
            <a:tbl>
              <a:tblPr/>
              <a:tblGrid>
                <a:gridCol w="1137505"/>
                <a:gridCol w="2230540"/>
                <a:gridCol w="1638381"/>
                <a:gridCol w="1753067"/>
                <a:gridCol w="2003506"/>
              </a:tblGrid>
              <a:tr h="7772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Plant</a:t>
                      </a:r>
                      <a:endParaRPr kumimoji="0" lang="en-US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Amount of Water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Amount of Sun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Fertilizer Type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 after two weeks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2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16cm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2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14cm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2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18cm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2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none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10cm</a:t>
                      </a:r>
                      <a:endParaRPr kumimoji="0" lang="en-US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398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6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Constants and Controls  </a:t>
            </a: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533400" y="1371600"/>
            <a:ext cx="79248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If the unfertilized plant grows 1.5 cm, you might infer that the growth of the fertilized plants was due to the fertilizers.</a:t>
            </a:r>
            <a:r>
              <a:rPr lang="en-US" altLang="en-US"/>
              <a:t> </a:t>
            </a:r>
          </a:p>
        </p:txBody>
      </p:sp>
      <p:sp>
        <p:nvSpPr>
          <p:cNvPr id="28677" name="Text Box 84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  <p:graphicFrame>
        <p:nvGraphicFramePr>
          <p:cNvPr id="187477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386510"/>
              </p:ext>
            </p:extLst>
          </p:nvPr>
        </p:nvGraphicFramePr>
        <p:xfrm>
          <a:off x="152400" y="2778124"/>
          <a:ext cx="8762999" cy="4114800"/>
        </p:xfrm>
        <a:graphic>
          <a:graphicData uri="http://schemas.openxmlformats.org/drawingml/2006/table">
            <a:tbl>
              <a:tblPr/>
              <a:tblGrid>
                <a:gridCol w="1137505"/>
                <a:gridCol w="2230540"/>
                <a:gridCol w="1638381"/>
                <a:gridCol w="1753067"/>
                <a:gridCol w="2003506"/>
              </a:tblGrid>
              <a:tr h="7702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Plant</a:t>
                      </a:r>
                      <a:endParaRPr kumimoji="0" lang="en-US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Amount of Water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Amount of Sun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Fertilizer Type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CCA22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 after two weeks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ECCA2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02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16cm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02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14cm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02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18cm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02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oz. every three days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6hr/day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none</a:t>
                      </a:r>
                      <a:endParaRPr kumimoji="0" lang="en-US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10cm</a:t>
                      </a:r>
                      <a:endParaRPr kumimoji="0" lang="en-US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39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7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Analyzing the Data </a:t>
            </a:r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23913" name="Text Box 9"/>
          <p:cNvSpPr txBox="1">
            <a:spLocks noChangeArrowheads="1"/>
          </p:cNvSpPr>
          <p:nvPr/>
        </p:nvSpPr>
        <p:spPr bwMode="auto">
          <a:xfrm>
            <a:off x="533400" y="3451225"/>
            <a:ext cx="74676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Interpreting the data and analyzing the observations is an important step.</a:t>
            </a:r>
            <a:r>
              <a:rPr lang="en-US" altLang="en-US"/>
              <a:t> </a:t>
            </a:r>
          </a:p>
        </p:txBody>
      </p:sp>
      <p:sp>
        <p:nvSpPr>
          <p:cNvPr id="123914" name="Text Box 10"/>
          <p:cNvSpPr txBox="1">
            <a:spLocks noChangeArrowheads="1"/>
          </p:cNvSpPr>
          <p:nvPr/>
        </p:nvSpPr>
        <p:spPr bwMode="auto">
          <a:xfrm>
            <a:off x="533400" y="4594225"/>
            <a:ext cx="74676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If the data are not organized in a logical manner, wrong conclusions can be drawn.</a:t>
            </a:r>
          </a:p>
        </p:txBody>
      </p: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533400" y="1419225"/>
            <a:ext cx="73914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An important part of every experiment includes recording observations and organizing the test data into easy-to-read tables and graphs.</a:t>
            </a:r>
          </a:p>
        </p:txBody>
      </p:sp>
      <p:sp>
        <p:nvSpPr>
          <p:cNvPr id="29703" name="Text Box 14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681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3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23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3" grpId="0"/>
      <p:bldP spid="123914" grpId="0"/>
      <p:bldP spid="1239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Drawing Conclusions </a:t>
            </a:r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533400" y="1565275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Based on the analysis of your data, you decide whether or not your hypothesis is supported.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533400" y="3336925"/>
            <a:ext cx="74676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the hypothesis to be considered valid and widely accepted, the experiment must result in the exact same data every time it is repeated. </a:t>
            </a:r>
          </a:p>
        </p:txBody>
      </p:sp>
      <p:sp>
        <p:nvSpPr>
          <p:cNvPr id="30726" name="Text Box 11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1456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4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6" grpId="0"/>
      <p:bldP spid="12493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Being Objective</a:t>
            </a:r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533400" y="1565275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</a:t>
            </a:r>
            <a:r>
              <a:rPr lang="en-US" altLang="en-US">
                <a:solidFill>
                  <a:srgbClr val="FF3399"/>
                </a:solidFill>
              </a:rPr>
              <a:t>bias</a:t>
            </a:r>
            <a:r>
              <a:rPr lang="en-US" altLang="en-US" b="0"/>
              <a:t> occurs when what the scientist expects changes how the results are viewed.</a:t>
            </a:r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533400" y="3336925"/>
            <a:ext cx="74676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This expectation might cause a scientist to select a result from one trial over those from other trials.</a:t>
            </a:r>
            <a:r>
              <a:rPr lang="en-US" altLang="en-US"/>
              <a:t> </a:t>
            </a:r>
          </a:p>
        </p:txBody>
      </p:sp>
      <p:pic>
        <p:nvPicPr>
          <p:cNvPr id="125960" name="Picture 8" descr="MiddleSchoolAudio">
            <a:hlinkClick r:id="" action="ppaction://noaction">
              <a:snd r:embed="rId2" name="PS67309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2562225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ext Box 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3840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8" grpId="0"/>
      <p:bldP spid="1259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33400" y="156527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Science is a method for studying the natural world. 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33400" y="2936875"/>
            <a:ext cx="35052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It is a process that uses observation and investigation to gain knowledge about events in nature.</a:t>
            </a:r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1593850" y="633413"/>
            <a:ext cx="36004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What is Science?</a:t>
            </a:r>
            <a:r>
              <a:rPr lang="en-US" altLang="en-US" sz="3600"/>
              <a:t> </a:t>
            </a:r>
          </a:p>
        </p:txBody>
      </p:sp>
      <p:sp>
        <p:nvSpPr>
          <p:cNvPr id="5125" name="Text Box 11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  <p:sp>
        <p:nvSpPr>
          <p:cNvPr id="5126" name="Text Box 17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pic>
        <p:nvPicPr>
          <p:cNvPr id="7186" name="Picture 18" descr="scient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865438"/>
            <a:ext cx="4343400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526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Being Objective</a:t>
            </a: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533400" y="1343025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Scientists can lessen bias by running as many trials as possible and by keeping accurate notes of each observation made.</a:t>
            </a:r>
          </a:p>
        </p:txBody>
      </p:sp>
      <p:sp>
        <p:nvSpPr>
          <p:cNvPr id="126983" name="Text Box 7"/>
          <p:cNvSpPr txBox="1">
            <a:spLocks noChangeArrowheads="1"/>
          </p:cNvSpPr>
          <p:nvPr/>
        </p:nvSpPr>
        <p:spPr bwMode="auto">
          <a:xfrm>
            <a:off x="533400" y="2895600"/>
            <a:ext cx="74676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Valid experiments also must have data that are measurable.</a:t>
            </a:r>
            <a:r>
              <a:rPr lang="en-US" altLang="en-US"/>
              <a:t> </a:t>
            </a:r>
          </a:p>
        </p:txBody>
      </p:sp>
      <p:sp>
        <p:nvSpPr>
          <p:cNvPr id="126985" name="Text Box 9"/>
          <p:cNvSpPr txBox="1">
            <a:spLocks noChangeArrowheads="1"/>
          </p:cNvSpPr>
          <p:nvPr/>
        </p:nvSpPr>
        <p:spPr bwMode="auto">
          <a:xfrm>
            <a:off x="533400" y="4038600"/>
            <a:ext cx="74676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example, a scientist performing a global warming study must base his or her data on accurate measures of global temperature.</a:t>
            </a:r>
            <a:r>
              <a:rPr lang="en-US" altLang="en-US"/>
              <a:t> </a:t>
            </a:r>
          </a:p>
        </p:txBody>
      </p:sp>
      <p:sp>
        <p:nvSpPr>
          <p:cNvPr id="32775" name="Text Box 13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8829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26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2" grpId="0"/>
      <p:bldP spid="126983" grpId="0"/>
      <p:bldP spid="12698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Being Objective</a:t>
            </a: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533400" y="1612900"/>
            <a:ext cx="73914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experiment must be repeatable.</a:t>
            </a:r>
          </a:p>
        </p:txBody>
      </p:sp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533400" y="2708275"/>
            <a:ext cx="74676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Findings are supportable when other scientists perform the same experiment and get the same results.</a:t>
            </a:r>
          </a:p>
        </p:txBody>
      </p:sp>
      <p:sp>
        <p:nvSpPr>
          <p:cNvPr id="33798" name="Text Box 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865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6" grpId="0"/>
      <p:bldP spid="12800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Visualizing with Models </a:t>
            </a:r>
          </a:p>
        </p:txBody>
      </p:sp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533400" y="1612900"/>
            <a:ext cx="33528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Sometimes, scientists cannot see everything that they are testing.</a:t>
            </a:r>
            <a:r>
              <a:rPr lang="en-US" altLang="en-US"/>
              <a:t> </a:t>
            </a:r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533400" y="4384675"/>
            <a:ext cx="78486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They might be observing something that is too large, too small, or takes too much time to see completely.</a:t>
            </a:r>
            <a:r>
              <a:rPr lang="en-US" altLang="en-US"/>
              <a:t> </a:t>
            </a:r>
          </a:p>
        </p:txBody>
      </p:sp>
      <p:pic>
        <p:nvPicPr>
          <p:cNvPr id="129034" name="Picture 10" descr="model slid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24000"/>
            <a:ext cx="3429000" cy="28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 Box 11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775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29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0" grpId="0"/>
      <p:bldP spid="12903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Visualizing with Models </a:t>
            </a: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225288" name="Text Box 8"/>
          <p:cNvSpPr txBox="1">
            <a:spLocks noChangeArrowheads="1"/>
          </p:cNvSpPr>
          <p:nvPr/>
        </p:nvSpPr>
        <p:spPr bwMode="auto">
          <a:xfrm>
            <a:off x="533400" y="1600200"/>
            <a:ext cx="29718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</a:t>
            </a:r>
            <a:r>
              <a:rPr lang="en-US" altLang="en-US">
                <a:solidFill>
                  <a:srgbClr val="FF3399"/>
                </a:solidFill>
              </a:rPr>
              <a:t>model</a:t>
            </a:r>
            <a:r>
              <a:rPr lang="en-US" altLang="en-US" b="0"/>
              <a:t> represents an idea, event, or object to help people better understand it.</a:t>
            </a:r>
          </a:p>
        </p:txBody>
      </p:sp>
      <p:pic>
        <p:nvPicPr>
          <p:cNvPr id="225289" name="Picture 9" descr="MiddleSchoolAudio">
            <a:hlinkClick r:id="" action="ppaction://noaction">
              <a:snd r:embed="rId2" name="PS67310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989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290" name="Picture 10" descr="model slid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752600"/>
            <a:ext cx="4497532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Text Box 11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700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5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25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25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Models in History </a:t>
            </a:r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533400" y="1371600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Lord Kelvin, who lived in England in the 1800s, was famous for making models.</a:t>
            </a:r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533400" y="2555875"/>
            <a:ext cx="74676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To model his idea of how light moves through space, he put balls into a bowl of jelly and encouraged people to move the balls around with their hands.</a:t>
            </a: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533400" y="4670425"/>
            <a:ext cx="74676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Kelvin’s work to explain the nature of temperature and heat still is used today.</a:t>
            </a:r>
          </a:p>
        </p:txBody>
      </p:sp>
      <p:sp>
        <p:nvSpPr>
          <p:cNvPr id="36871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5264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3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4" grpId="0"/>
      <p:bldP spid="130055" grpId="0"/>
      <p:bldP spid="13005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High-Tech Models </a:t>
            </a:r>
          </a:p>
        </p:txBody>
      </p:sp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533400" y="1657350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Today, many scientists use computers to build models.</a:t>
            </a:r>
          </a:p>
        </p:txBody>
      </p: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533400" y="3070225"/>
            <a:ext cx="74676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NASA experiments involving space flight would not be practical without computers.</a:t>
            </a:r>
          </a:p>
        </p:txBody>
      </p:sp>
      <p:sp>
        <p:nvSpPr>
          <p:cNvPr id="37894" name="Text Box 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4264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/>
      <p:bldP spid="13107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High-Tech Models </a:t>
            </a: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32102" name="Text Box 6"/>
          <p:cNvSpPr txBox="1">
            <a:spLocks noChangeArrowheads="1"/>
          </p:cNvSpPr>
          <p:nvPr/>
        </p:nvSpPr>
        <p:spPr bwMode="auto">
          <a:xfrm>
            <a:off x="533400" y="1657350"/>
            <a:ext cx="73914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Another type of model is a simulator.</a:t>
            </a:r>
          </a:p>
        </p:txBody>
      </p:sp>
      <p:pic>
        <p:nvPicPr>
          <p:cNvPr id="132105" name="Picture 9" descr="flight simulator slid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86000"/>
            <a:ext cx="5643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77522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3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High-Tech Models </a:t>
            </a: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227335" name="Text Box 7"/>
          <p:cNvSpPr txBox="1">
            <a:spLocks noChangeArrowheads="1"/>
          </p:cNvSpPr>
          <p:nvPr/>
        </p:nvSpPr>
        <p:spPr bwMode="auto">
          <a:xfrm>
            <a:off x="457200" y="1371600"/>
            <a:ext cx="4114800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An airplane simulator enables pilots to practice problem solving with various situations and conditions they might encounter when in the air.</a:t>
            </a:r>
          </a:p>
        </p:txBody>
      </p:sp>
      <p:sp>
        <p:nvSpPr>
          <p:cNvPr id="227336" name="Text Box 8"/>
          <p:cNvSpPr txBox="1">
            <a:spLocks noChangeArrowheads="1"/>
          </p:cNvSpPr>
          <p:nvPr/>
        </p:nvSpPr>
        <p:spPr bwMode="auto">
          <a:xfrm>
            <a:off x="533400" y="5029200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This model will react the way a plane does when it flies.</a:t>
            </a:r>
          </a:p>
        </p:txBody>
      </p:sp>
      <p:pic>
        <p:nvPicPr>
          <p:cNvPr id="227337" name="Picture 9" descr="flight simulator slid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752600"/>
            <a:ext cx="3733800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8320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7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27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27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5" grpId="0"/>
      <p:bldP spid="22733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Scientific Theories and Laws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533400" y="1657350"/>
            <a:ext cx="73914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</a:t>
            </a:r>
            <a:r>
              <a:rPr lang="en-US" altLang="en-US">
                <a:solidFill>
                  <a:srgbClr val="FF3399"/>
                </a:solidFill>
              </a:rPr>
              <a:t>scientific</a:t>
            </a:r>
            <a:r>
              <a:rPr lang="en-US" altLang="en-US" b="0"/>
              <a:t> </a:t>
            </a:r>
            <a:r>
              <a:rPr lang="en-US" altLang="en-US">
                <a:solidFill>
                  <a:srgbClr val="FF3399"/>
                </a:solidFill>
              </a:rPr>
              <a:t>theory</a:t>
            </a:r>
            <a:r>
              <a:rPr lang="en-US" altLang="en-US" b="0"/>
              <a:t> is an explanation of things or events based on knowledge gained from many observations and investigations. It is not a guess.</a:t>
            </a:r>
          </a:p>
        </p:txBody>
      </p:sp>
      <p:sp>
        <p:nvSpPr>
          <p:cNvPr id="133128" name="Text Box 8"/>
          <p:cNvSpPr txBox="1">
            <a:spLocks noChangeArrowheads="1"/>
          </p:cNvSpPr>
          <p:nvPr/>
        </p:nvSpPr>
        <p:spPr bwMode="auto">
          <a:xfrm>
            <a:off x="533400" y="3810000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Just because a scientific theory has data supporting it does not mean it will never change.</a:t>
            </a:r>
            <a:r>
              <a:rPr lang="en-US" altLang="en-US"/>
              <a:t> </a:t>
            </a:r>
          </a:p>
        </p:txBody>
      </p:sp>
      <p:pic>
        <p:nvPicPr>
          <p:cNvPr id="133129" name="Picture 9" descr="MiddleSchoolAudio">
            <a:hlinkClick r:id="" action="ppaction://noaction">
              <a:snd r:embed="rId2" name="PS67311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0" y="3076575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780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3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3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6" grpId="0"/>
      <p:bldP spid="13312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Scientific Theories and Laws</a:t>
            </a:r>
          </a:p>
        </p:txBody>
      </p:sp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533400" y="1600200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</a:t>
            </a:r>
            <a:r>
              <a:rPr lang="en-US" altLang="en-US">
                <a:solidFill>
                  <a:srgbClr val="FF3399"/>
                </a:solidFill>
              </a:rPr>
              <a:t>scientific law</a:t>
            </a:r>
            <a:r>
              <a:rPr lang="en-US" altLang="en-US" b="0"/>
              <a:t> is a statement about what happens in nature and that seems to be true all the time.</a:t>
            </a:r>
            <a:r>
              <a:rPr lang="en-US" altLang="en-US"/>
              <a:t> </a:t>
            </a:r>
          </a:p>
        </p:txBody>
      </p:sp>
      <p:sp>
        <p:nvSpPr>
          <p:cNvPr id="134151" name="Text Box 7"/>
          <p:cNvSpPr txBox="1">
            <a:spLocks noChangeArrowheads="1"/>
          </p:cNvSpPr>
          <p:nvPr/>
        </p:nvSpPr>
        <p:spPr bwMode="auto">
          <a:xfrm>
            <a:off x="533400" y="3295650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Laws tell you what will happen under certain conditions, but they don’t explain why or how something happens.</a:t>
            </a:r>
          </a:p>
        </p:txBody>
      </p:sp>
      <p:pic>
        <p:nvPicPr>
          <p:cNvPr id="134152" name="Picture 8" descr="MiddleSchoolAudio">
            <a:hlinkClick r:id="" action="ppaction://noaction">
              <a:snd r:embed="rId2" name="PS67312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6035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53" name="Text Box 9"/>
          <p:cNvSpPr txBox="1">
            <a:spLocks noChangeArrowheads="1"/>
          </p:cNvSpPr>
          <p:nvPr/>
        </p:nvSpPr>
        <p:spPr bwMode="auto">
          <a:xfrm>
            <a:off x="533400" y="5010150"/>
            <a:ext cx="73914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Gravity is an example of a scientific law.</a:t>
            </a:r>
          </a:p>
        </p:txBody>
      </p:sp>
      <p:sp>
        <p:nvSpPr>
          <p:cNvPr id="41992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0307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3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/>
      <p:bldP spid="134151" grpId="0"/>
      <p:bldP spid="1341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533400" y="1447800"/>
            <a:ext cx="44958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Nature follows a set of rules.</a:t>
            </a:r>
            <a:r>
              <a:rPr lang="en-US" altLang="en-US"/>
              <a:t> 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533400" y="2743200"/>
            <a:ext cx="43434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Many rules, such as those concerning how the human body works, are complex.</a:t>
            </a:r>
            <a:r>
              <a:rPr lang="en-US" altLang="en-US"/>
              <a:t> 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593850" y="633413"/>
            <a:ext cx="36004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What is Science?</a:t>
            </a:r>
            <a:r>
              <a:rPr lang="en-US" altLang="en-US" sz="3600"/>
              <a:t> </a:t>
            </a:r>
          </a:p>
        </p:txBody>
      </p:sp>
      <p:sp>
        <p:nvSpPr>
          <p:cNvPr id="6149" name="Text Box 11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pic>
        <p:nvPicPr>
          <p:cNvPr id="104461" name="Picture 13" descr="4 cherie with fra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884" y="1295399"/>
            <a:ext cx="3855515" cy="545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14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5027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0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  <p:bldP spid="10445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Scientific Theories and Laws</a:t>
            </a:r>
          </a:p>
        </p:txBody>
      </p:sp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533400" y="1600200"/>
            <a:ext cx="73914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 theory can be used to explain a law.</a:t>
            </a:r>
          </a:p>
        </p:txBody>
      </p:sp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533400" y="2514600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example, many theories have been proposed to explain how the law of gravity works.</a:t>
            </a:r>
          </a:p>
        </p:txBody>
      </p:sp>
      <p:sp>
        <p:nvSpPr>
          <p:cNvPr id="135177" name="Text Box 9"/>
          <p:cNvSpPr txBox="1">
            <a:spLocks noChangeArrowheads="1"/>
          </p:cNvSpPr>
          <p:nvPr/>
        </p:nvSpPr>
        <p:spPr bwMode="auto">
          <a:xfrm>
            <a:off x="533400" y="4302125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Even so, there are few theories in science and even fewer laws.</a:t>
            </a:r>
          </a:p>
        </p:txBody>
      </p:sp>
      <p:sp>
        <p:nvSpPr>
          <p:cNvPr id="43015" name="Text Box 16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0053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3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4" grpId="0"/>
      <p:bldP spid="135175" grpId="0"/>
      <p:bldP spid="13517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The Limitations of Science </a:t>
            </a:r>
          </a:p>
        </p:txBody>
      </p:sp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533400" y="1524000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Science can help you explain many things about the world, but science cannot explain or solve everything.</a:t>
            </a:r>
            <a:r>
              <a:rPr lang="en-US" altLang="en-US"/>
              <a:t> </a:t>
            </a: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533400" y="3298825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Most questions about emotions and values are not scientific questions.</a:t>
            </a:r>
            <a:r>
              <a:rPr lang="en-US" altLang="en-US"/>
              <a:t> </a:t>
            </a:r>
          </a:p>
        </p:txBody>
      </p:sp>
      <p:sp>
        <p:nvSpPr>
          <p:cNvPr id="44038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7053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8" grpId="0"/>
      <p:bldP spid="13619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The Limitations of Science </a:t>
            </a:r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533400" y="1524000"/>
            <a:ext cx="42672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They cannot be tested.</a:t>
            </a: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533400" y="2514600"/>
            <a:ext cx="73914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You might take a survey to get people’s opinions about such questions, but that would not prove that the opinions are true for everyone.</a:t>
            </a:r>
          </a:p>
        </p:txBody>
      </p:sp>
      <p:sp>
        <p:nvSpPr>
          <p:cNvPr id="45062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3616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4" grpId="0"/>
      <p:bldP spid="13722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Using Science</a:t>
            </a:r>
            <a:r>
              <a:rPr lang="en-US" altLang="en-US" b="0">
                <a:solidFill>
                  <a:srgbClr val="ECCA22"/>
                </a:solidFill>
              </a:rPr>
              <a:t>—</a:t>
            </a:r>
            <a:r>
              <a:rPr lang="en-US" altLang="en-US" sz="3600">
                <a:solidFill>
                  <a:srgbClr val="ECCA22"/>
                </a:solidFill>
              </a:rPr>
              <a:t>Technology </a:t>
            </a:r>
          </a:p>
        </p:txBody>
      </p:sp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533400" y="1447800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Tx/>
              <a:buChar char="•"/>
            </a:pPr>
            <a:r>
              <a:rPr lang="en-US" altLang="en-US">
                <a:solidFill>
                  <a:srgbClr val="FF3399"/>
                </a:solidFill>
              </a:rPr>
              <a:t>Technology</a:t>
            </a:r>
            <a:r>
              <a:rPr lang="en-US" altLang="en-US"/>
              <a:t> </a:t>
            </a:r>
            <a:r>
              <a:rPr lang="en-US" altLang="en-US" b="0"/>
              <a:t>is the application of science to help people.</a:t>
            </a:r>
            <a:r>
              <a:rPr lang="en-US" altLang="en-US"/>
              <a:t> </a:t>
            </a:r>
          </a:p>
        </p:txBody>
      </p:sp>
      <p:pic>
        <p:nvPicPr>
          <p:cNvPr id="138248" name="Picture 8" descr="MiddleSchoolAudio">
            <a:hlinkClick r:id="" action="ppaction://noaction">
              <a:snd r:embed="rId2" name="PS67313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981200"/>
            <a:ext cx="393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50" name="Picture 10" descr="Petscanner slide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556164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7" name="Text Box 11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6477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3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3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Using Science</a:t>
            </a:r>
            <a:r>
              <a:rPr lang="en-US" altLang="en-US" b="0">
                <a:solidFill>
                  <a:srgbClr val="ECCA22"/>
                </a:solidFill>
              </a:rPr>
              <a:t>—</a:t>
            </a:r>
            <a:r>
              <a:rPr lang="en-US" altLang="en-US" sz="3600">
                <a:solidFill>
                  <a:srgbClr val="ECCA22"/>
                </a:solidFill>
              </a:rPr>
              <a:t>Technology </a:t>
            </a:r>
          </a:p>
        </p:txBody>
      </p:sp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533400" y="1524000"/>
            <a:ext cx="48006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For example, when a chemist develops a new, lightweight material that can withstand great amounts of heat, science is used.</a:t>
            </a:r>
          </a:p>
        </p:txBody>
      </p:sp>
      <p:sp>
        <p:nvSpPr>
          <p:cNvPr id="232455" name="Text Box 7"/>
          <p:cNvSpPr txBox="1">
            <a:spLocks noChangeArrowheads="1"/>
          </p:cNvSpPr>
          <p:nvPr/>
        </p:nvSpPr>
        <p:spPr bwMode="auto">
          <a:xfrm>
            <a:off x="533400" y="4419600"/>
            <a:ext cx="50292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When that material is used on the space shuttle, technology is applied.</a:t>
            </a:r>
            <a:r>
              <a:rPr lang="en-US" altLang="en-US"/>
              <a:t> </a:t>
            </a:r>
          </a:p>
        </p:txBody>
      </p:sp>
      <p:pic>
        <p:nvPicPr>
          <p:cNvPr id="232456" name="Picture 8" descr="spaceshuttlepad slide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588" y="1600200"/>
            <a:ext cx="353503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Text Box 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7547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32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32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4" grpId="0"/>
      <p:bldP spid="23245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309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Using Science</a:t>
            </a:r>
            <a:r>
              <a:rPr lang="en-US" altLang="en-US" b="0">
                <a:solidFill>
                  <a:srgbClr val="ECCA22"/>
                </a:solidFill>
              </a:rPr>
              <a:t>—</a:t>
            </a:r>
            <a:r>
              <a:rPr lang="en-US" altLang="en-US" sz="3600">
                <a:solidFill>
                  <a:srgbClr val="ECCA22"/>
                </a:solidFill>
              </a:rPr>
              <a:t>Technology </a:t>
            </a:r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533400" y="1371600"/>
            <a:ext cx="73914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Technology doesn’t always follow science, however, sometimes the process of discovery can be reversed.</a:t>
            </a: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533400" y="2879725"/>
            <a:ext cx="73914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Science and technology do not always produce positive results.</a:t>
            </a:r>
            <a:r>
              <a:rPr lang="en-US" altLang="en-US"/>
              <a:t> </a:t>
            </a:r>
          </a:p>
        </p:txBody>
      </p:sp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533400" y="3962400"/>
            <a:ext cx="73914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The benefits of some technological advances, such as nuclear technology and genetic engineering, are subjects of debate.</a:t>
            </a:r>
            <a:r>
              <a:rPr lang="en-US" altLang="en-US"/>
              <a:t> </a:t>
            </a:r>
          </a:p>
        </p:txBody>
      </p:sp>
      <p:sp>
        <p:nvSpPr>
          <p:cNvPr id="48135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1554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39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/>
      <p:bldP spid="139271" grpId="0"/>
      <p:bldP spid="13927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6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01738" name="Text Box 10"/>
          <p:cNvSpPr txBox="1">
            <a:spLocks noChangeArrowheads="1"/>
          </p:cNvSpPr>
          <p:nvPr/>
        </p:nvSpPr>
        <p:spPr bwMode="auto">
          <a:xfrm>
            <a:off x="533400" y="3733800"/>
            <a:ext cx="79406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The three main categories of science are life, earth, and physical.</a:t>
            </a:r>
          </a:p>
        </p:txBody>
      </p:sp>
      <p:sp>
        <p:nvSpPr>
          <p:cNvPr id="201739" name="Text Box 11"/>
          <p:cNvSpPr txBox="1">
            <a:spLocks noChangeArrowheads="1"/>
          </p:cNvSpPr>
          <p:nvPr/>
        </p:nvSpPr>
        <p:spPr bwMode="auto">
          <a:xfrm>
            <a:off x="533400" y="1554163"/>
            <a:ext cx="7940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What are the three main categories of science?</a:t>
            </a:r>
          </a:p>
        </p:txBody>
      </p:sp>
      <p:sp>
        <p:nvSpPr>
          <p:cNvPr id="49157" name="Text Box 12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  <p:sp>
        <p:nvSpPr>
          <p:cNvPr id="201741" name="Text Box 13"/>
          <p:cNvSpPr txBox="1">
            <a:spLocks noChangeArrowheads="1"/>
          </p:cNvSpPr>
          <p:nvPr/>
        </p:nvSpPr>
        <p:spPr bwMode="auto">
          <a:xfrm>
            <a:off x="1758950" y="785813"/>
            <a:ext cx="2279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Question 1</a:t>
            </a:r>
          </a:p>
        </p:txBody>
      </p:sp>
      <p:sp>
        <p:nvSpPr>
          <p:cNvPr id="201742" name="Text Box 14"/>
          <p:cNvSpPr txBox="1">
            <a:spLocks noChangeArrowheads="1"/>
          </p:cNvSpPr>
          <p:nvPr/>
        </p:nvSpPr>
        <p:spPr bwMode="auto">
          <a:xfrm>
            <a:off x="1758950" y="3048000"/>
            <a:ext cx="1682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139776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1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1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01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201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8" grpId="0"/>
      <p:bldP spid="201739" grpId="0"/>
      <p:bldP spid="201741" grpId="0"/>
      <p:bldP spid="20174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02759" name="Text Box 7"/>
          <p:cNvSpPr txBox="1">
            <a:spLocks noChangeArrowheads="1"/>
          </p:cNvSpPr>
          <p:nvPr/>
        </p:nvSpPr>
        <p:spPr bwMode="auto">
          <a:xfrm>
            <a:off x="533400" y="3932238"/>
            <a:ext cx="42672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A common way to test a hypothesis is to perform an experiment.</a:t>
            </a:r>
            <a:r>
              <a:rPr lang="en-US" altLang="en-US"/>
              <a:t> </a:t>
            </a:r>
          </a:p>
        </p:txBody>
      </p:sp>
      <p:sp>
        <p:nvSpPr>
          <p:cNvPr id="50180" name="Text Box 9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  <p:sp>
        <p:nvSpPr>
          <p:cNvPr id="202762" name="Text Box 10"/>
          <p:cNvSpPr txBox="1">
            <a:spLocks noChangeArrowheads="1"/>
          </p:cNvSpPr>
          <p:nvPr/>
        </p:nvSpPr>
        <p:spPr bwMode="auto">
          <a:xfrm>
            <a:off x="1758950" y="785813"/>
            <a:ext cx="2279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Question 2</a:t>
            </a:r>
          </a:p>
        </p:txBody>
      </p:sp>
      <p:sp>
        <p:nvSpPr>
          <p:cNvPr id="202763" name="Text Box 11"/>
          <p:cNvSpPr txBox="1">
            <a:spLocks noChangeArrowheads="1"/>
          </p:cNvSpPr>
          <p:nvPr/>
        </p:nvSpPr>
        <p:spPr bwMode="auto">
          <a:xfrm>
            <a:off x="1758950" y="3200400"/>
            <a:ext cx="16827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Answer</a:t>
            </a:r>
          </a:p>
        </p:txBody>
      </p:sp>
      <p:pic>
        <p:nvPicPr>
          <p:cNvPr id="202768" name="Picture 16" descr="fig2 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652" y="730250"/>
            <a:ext cx="3998148" cy="597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769" name="Text Box 17"/>
          <p:cNvSpPr txBox="1">
            <a:spLocks noChangeArrowheads="1"/>
          </p:cNvSpPr>
          <p:nvPr/>
        </p:nvSpPr>
        <p:spPr bwMode="auto">
          <a:xfrm>
            <a:off x="685800" y="1524000"/>
            <a:ext cx="426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What is a common way of testing a hypothesis?</a:t>
            </a:r>
            <a:r>
              <a:rPr lang="en-US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567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2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0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202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02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9" grpId="0"/>
      <p:bldP spid="202762" grpId="0"/>
      <p:bldP spid="202763" grpId="0"/>
      <p:bldP spid="20276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03785" name="Text Box 9"/>
          <p:cNvSpPr txBox="1">
            <a:spLocks noChangeArrowheads="1"/>
          </p:cNvSpPr>
          <p:nvPr/>
        </p:nvSpPr>
        <p:spPr bwMode="auto">
          <a:xfrm>
            <a:off x="609600" y="3216275"/>
            <a:ext cx="42672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A. standard</a:t>
            </a:r>
          </a:p>
          <a:p>
            <a:pPr eaLnBrk="1" hangingPunct="1"/>
            <a:r>
              <a:rPr lang="en-US" altLang="en-US" b="0"/>
              <a:t>B. independent variable </a:t>
            </a:r>
          </a:p>
          <a:p>
            <a:pPr eaLnBrk="1" hangingPunct="1"/>
            <a:r>
              <a:rPr lang="en-US" altLang="en-US" b="0"/>
              <a:t>C. experimental</a:t>
            </a:r>
          </a:p>
          <a:p>
            <a:pPr eaLnBrk="1" hangingPunct="1"/>
            <a:r>
              <a:rPr lang="en-US" altLang="en-US" b="0"/>
              <a:t>D. control</a:t>
            </a:r>
          </a:p>
        </p:txBody>
      </p:sp>
      <p:sp>
        <p:nvSpPr>
          <p:cNvPr id="203786" name="Text Box 10"/>
          <p:cNvSpPr txBox="1">
            <a:spLocks noChangeArrowheads="1"/>
          </p:cNvSpPr>
          <p:nvPr/>
        </p:nvSpPr>
        <p:spPr bwMode="auto">
          <a:xfrm>
            <a:off x="533400" y="1585913"/>
            <a:ext cx="81534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Which of the following is the group in an</a:t>
            </a:r>
          </a:p>
          <a:p>
            <a:pPr eaLnBrk="1" hangingPunct="1"/>
            <a:r>
              <a:rPr lang="en-US" altLang="en-US" b="0"/>
              <a:t>experiment in which all conditions are kept the</a:t>
            </a:r>
          </a:p>
          <a:p>
            <a:pPr eaLnBrk="1" hangingPunct="1"/>
            <a:r>
              <a:rPr lang="en-US" altLang="en-US" b="0"/>
              <a:t>same?</a:t>
            </a:r>
          </a:p>
        </p:txBody>
      </p:sp>
      <p:sp>
        <p:nvSpPr>
          <p:cNvPr id="51205" name="Text Box 11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  <p:sp>
        <p:nvSpPr>
          <p:cNvPr id="203788" name="Text Box 12"/>
          <p:cNvSpPr txBox="1">
            <a:spLocks noChangeArrowheads="1"/>
          </p:cNvSpPr>
          <p:nvPr/>
        </p:nvSpPr>
        <p:spPr bwMode="auto">
          <a:xfrm>
            <a:off x="1758950" y="785813"/>
            <a:ext cx="22796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Question 3</a:t>
            </a:r>
          </a:p>
        </p:txBody>
      </p:sp>
    </p:spTree>
    <p:extLst>
      <p:ext uri="{BB962C8B-B14F-4D97-AF65-F5344CB8AC3E}">
        <p14:creationId xmlns:p14="http://schemas.microsoft.com/office/powerpoint/2010/main" val="172180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3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3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03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5" grpId="0"/>
      <p:bldP spid="203786" grpId="0"/>
      <p:bldP spid="20378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5"/>
          <p:cNvSpPr txBox="1">
            <a:spLocks noChangeArrowheads="1"/>
          </p:cNvSpPr>
          <p:nvPr/>
        </p:nvSpPr>
        <p:spPr bwMode="auto">
          <a:xfrm>
            <a:off x="3487738" y="0"/>
            <a:ext cx="2151062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Section Check</a:t>
            </a:r>
          </a:p>
        </p:txBody>
      </p:sp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533400" y="1447800"/>
            <a:ext cx="8153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/>
              <a:t>The answer is D. Conditions are kept the same</a:t>
            </a:r>
          </a:p>
          <a:p>
            <a:pPr eaLnBrk="1" hangingPunct="1"/>
            <a:r>
              <a:rPr lang="en-US" altLang="en-US" b="0"/>
              <a:t>in the control group.</a:t>
            </a:r>
            <a:r>
              <a:rPr lang="en-US" altLang="en-US"/>
              <a:t> </a:t>
            </a:r>
          </a:p>
        </p:txBody>
      </p:sp>
      <p:sp>
        <p:nvSpPr>
          <p:cNvPr id="52228" name="Text Box 8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  <p:sp>
        <p:nvSpPr>
          <p:cNvPr id="204809" name="Text Box 9"/>
          <p:cNvSpPr txBox="1">
            <a:spLocks noChangeArrowheads="1"/>
          </p:cNvSpPr>
          <p:nvPr/>
        </p:nvSpPr>
        <p:spPr bwMode="auto">
          <a:xfrm>
            <a:off x="1758950" y="785813"/>
            <a:ext cx="16827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69317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4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4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7" grpId="0"/>
      <p:bldP spid="2048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593850" y="633413"/>
            <a:ext cx="36004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What is Science?</a:t>
            </a:r>
            <a:r>
              <a:rPr lang="en-US" altLang="en-US" sz="3600"/>
              <a:t> </a:t>
            </a:r>
          </a:p>
        </p:txBody>
      </p:sp>
      <p:sp>
        <p:nvSpPr>
          <p:cNvPr id="235526" name="Text Box 6"/>
          <p:cNvSpPr txBox="1">
            <a:spLocks noChangeArrowheads="1"/>
          </p:cNvSpPr>
          <p:nvPr/>
        </p:nvSpPr>
        <p:spPr bwMode="auto">
          <a:xfrm>
            <a:off x="533400" y="1600200"/>
            <a:ext cx="8001000" cy="1588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3600" b="0" dirty="0"/>
              <a:t>Other rules, such as the fact that Earth rotates about once every 24 h, are much simpler.</a:t>
            </a:r>
          </a:p>
        </p:txBody>
      </p:sp>
      <p:sp>
        <p:nvSpPr>
          <p:cNvPr id="235527" name="Text Box 7"/>
          <p:cNvSpPr txBox="1">
            <a:spLocks noChangeArrowheads="1"/>
          </p:cNvSpPr>
          <p:nvPr/>
        </p:nvSpPr>
        <p:spPr bwMode="auto">
          <a:xfrm>
            <a:off x="557935" y="4038600"/>
            <a:ext cx="8001000" cy="108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3600" b="0" dirty="0"/>
              <a:t>Scientists ask questions to learn about the natural world.</a:t>
            </a:r>
            <a:r>
              <a:rPr lang="en-US" altLang="en-US" sz="3600" dirty="0"/>
              <a:t> </a:t>
            </a:r>
          </a:p>
        </p:txBody>
      </p:sp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7174" name="Text Box 10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08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5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35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6" grpId="0"/>
      <p:bldP spid="2355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533400" y="1524000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Science can be classified according to three main categories. 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593850" y="633413"/>
            <a:ext cx="5683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Major Categories of Science</a:t>
            </a: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533400" y="2819400"/>
            <a:ext cx="80010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Life science deals with living things.</a:t>
            </a:r>
            <a:r>
              <a:rPr lang="en-US" altLang="en-US"/>
              <a:t> </a:t>
            </a:r>
          </a:p>
        </p:txBody>
      </p:sp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533400" y="3657600"/>
            <a:ext cx="80010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Earth science investigates Earth and space.</a:t>
            </a:r>
            <a:r>
              <a:rPr lang="en-US" altLang="en-US"/>
              <a:t> </a:t>
            </a:r>
          </a:p>
        </p:txBody>
      </p:sp>
      <p:sp>
        <p:nvSpPr>
          <p:cNvPr id="105482" name="Text Box 10"/>
          <p:cNvSpPr txBox="1">
            <a:spLocks noChangeArrowheads="1"/>
          </p:cNvSpPr>
          <p:nvPr/>
        </p:nvSpPr>
        <p:spPr bwMode="auto">
          <a:xfrm>
            <a:off x="533400" y="45180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Physical science deals with matter and energy.</a:t>
            </a:r>
            <a:r>
              <a:rPr lang="en-US" altLang="en-US"/>
              <a:t> </a:t>
            </a:r>
          </a:p>
        </p:txBody>
      </p:sp>
      <p:sp>
        <p:nvSpPr>
          <p:cNvPr id="8199" name="Text Box 11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0858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/>
      <p:bldP spid="105480" grpId="0"/>
      <p:bldP spid="105481" grpId="0"/>
      <p:bldP spid="1054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533400" y="1641475"/>
            <a:ext cx="48768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Sometimes, a scientific study will overlap the categories.</a:t>
            </a:r>
            <a:r>
              <a:rPr lang="en-US" altLang="en-US"/>
              <a:t> 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593850" y="633413"/>
            <a:ext cx="5683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Major Categories of Science</a:t>
            </a: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533400" y="3222625"/>
            <a:ext cx="4572000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One scientist, for example, might study the motions of the human body to understand how to build better artificial limbs. </a:t>
            </a:r>
          </a:p>
        </p:txBody>
      </p:sp>
      <p:sp>
        <p:nvSpPr>
          <p:cNvPr id="9221" name="Text Box 9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pic>
        <p:nvPicPr>
          <p:cNvPr id="106507" name="Picture 11" descr="ru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00200"/>
            <a:ext cx="31972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 Box 12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6174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0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50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533400" y="1641475"/>
            <a:ext cx="74676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Scientific explanations help you understand the natural world. 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593850" y="633413"/>
            <a:ext cx="5048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Science Explains Nature </a:t>
            </a:r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533400" y="2936875"/>
            <a:ext cx="80010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As more is learned about the natural world, some of the earlier explanations might be found to be incomplete or new technology might provide more accurate answers.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7904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Text Box 2"/>
          <p:cNvSpPr txBox="1">
            <a:spLocks noChangeArrowheads="1"/>
          </p:cNvSpPr>
          <p:nvPr/>
        </p:nvSpPr>
        <p:spPr bwMode="auto">
          <a:xfrm>
            <a:off x="533400" y="1698625"/>
            <a:ext cx="74676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In the late eighteenth century, most scientists thought that heat was an invisible fluid with no mass.</a:t>
            </a:r>
            <a:r>
              <a:rPr lang="en-US" altLang="en-US"/>
              <a:t>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593850" y="633413"/>
            <a:ext cx="50482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3600">
                <a:solidFill>
                  <a:srgbClr val="ECCA22"/>
                </a:solidFill>
              </a:rPr>
              <a:t>Science Explains Nature </a:t>
            </a:r>
          </a:p>
        </p:txBody>
      </p:sp>
      <p:sp>
        <p:nvSpPr>
          <p:cNvPr id="231430" name="Text Box 6"/>
          <p:cNvSpPr txBox="1">
            <a:spLocks noChangeArrowheads="1"/>
          </p:cNvSpPr>
          <p:nvPr/>
        </p:nvSpPr>
        <p:spPr bwMode="auto">
          <a:xfrm>
            <a:off x="533400" y="3603625"/>
            <a:ext cx="75438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 eaLnBrk="0" hangingPunct="0"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1943100" algn="l"/>
              </a:tabLs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b="0"/>
              <a:t>Scientists observed that heat seemed to flow like a fluid.</a:t>
            </a:r>
            <a:r>
              <a:rPr lang="en-US" altLang="en-US"/>
              <a:t> </a:t>
            </a: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2971800" y="0"/>
            <a:ext cx="3471863" cy="4572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400" b="0">
                <a:solidFill>
                  <a:srgbClr val="ECCA22"/>
                </a:solidFill>
                <a:latin typeface="Arial" charset="0"/>
              </a:rPr>
              <a:t>The Methods of Science</a:t>
            </a:r>
          </a:p>
        </p:txBody>
      </p:sp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569913" y="406400"/>
            <a:ext cx="4095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b="0">
                <a:latin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525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1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31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6" grpId="0"/>
      <p:bldP spid="23143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2312</Words>
  <Application>Microsoft Office PowerPoint</Application>
  <PresentationFormat>On-screen Show (4:3)</PresentationFormat>
  <Paragraphs>381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Apex</vt:lpstr>
      <vt:lpstr>ICP</vt:lpstr>
      <vt:lpstr>Students who demonstrate understanding can: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Trigg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ICP</dc:title>
  <dc:creator>Lee, Charles - HS Chemistry/Physics Teacher</dc:creator>
  <cp:lastModifiedBy>Lee, Charles - HS Chemistry/Physics Teacher</cp:lastModifiedBy>
  <cp:revision>3</cp:revision>
  <dcterms:created xsi:type="dcterms:W3CDTF">2015-07-23T15:56:38Z</dcterms:created>
  <dcterms:modified xsi:type="dcterms:W3CDTF">2015-07-23T16:20:58Z</dcterms:modified>
</cp:coreProperties>
</file>